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531" r:id="rId2"/>
    <p:sldId id="445" r:id="rId3"/>
    <p:sldId id="326" r:id="rId4"/>
    <p:sldId id="487" r:id="rId5"/>
    <p:sldId id="510" r:id="rId6"/>
    <p:sldId id="555" r:id="rId7"/>
    <p:sldId id="521" r:id="rId8"/>
    <p:sldId id="522" r:id="rId9"/>
    <p:sldId id="553" r:id="rId10"/>
    <p:sldId id="534" r:id="rId11"/>
    <p:sldId id="524" r:id="rId12"/>
    <p:sldId id="545" r:id="rId13"/>
    <p:sldId id="543" r:id="rId14"/>
    <p:sldId id="556" r:id="rId15"/>
    <p:sldId id="571" r:id="rId16"/>
    <p:sldId id="570" r:id="rId17"/>
    <p:sldId id="557" r:id="rId18"/>
    <p:sldId id="559" r:id="rId19"/>
    <p:sldId id="558" r:id="rId20"/>
    <p:sldId id="508" r:id="rId21"/>
    <p:sldId id="509" r:id="rId22"/>
    <p:sldId id="506" r:id="rId23"/>
    <p:sldId id="507" r:id="rId24"/>
    <p:sldId id="560" r:id="rId25"/>
    <p:sldId id="561" r:id="rId26"/>
    <p:sldId id="562" r:id="rId27"/>
    <p:sldId id="563" r:id="rId28"/>
    <p:sldId id="564" r:id="rId29"/>
    <p:sldId id="566" r:id="rId30"/>
    <p:sldId id="565" r:id="rId31"/>
    <p:sldId id="408" r:id="rId32"/>
    <p:sldId id="568" r:id="rId33"/>
    <p:sldId id="567" r:id="rId34"/>
    <p:sldId id="569" r:id="rId35"/>
  </p:sldIdLst>
  <p:sldSz cx="9144000" cy="6858000" type="screen4x3"/>
  <p:notesSz cx="6858000" cy="9144000"/>
  <p:defaultTextStyle>
    <a:defPPr>
      <a:defRPr lang="zh-TW"/>
    </a:defPPr>
    <a:lvl1pPr algn="ctr" rtl="0" fontAlgn="base">
      <a:spcBef>
        <a:spcPct val="0"/>
      </a:spcBef>
      <a:spcAft>
        <a:spcPct val="0"/>
      </a:spcAft>
      <a:defRPr kumimoji="1" sz="1700" b="1" kern="1200">
        <a:solidFill>
          <a:schemeClr val="tx1"/>
        </a:solidFill>
        <a:latin typeface="Times New Roman" pitchFamily="18" charset="0"/>
        <a:ea typeface="標楷體" pitchFamily="65" charset="-120"/>
        <a:cs typeface="+mn-cs"/>
      </a:defRPr>
    </a:lvl1pPr>
    <a:lvl2pPr marL="457200" algn="ctr" rtl="0" fontAlgn="base">
      <a:spcBef>
        <a:spcPct val="0"/>
      </a:spcBef>
      <a:spcAft>
        <a:spcPct val="0"/>
      </a:spcAft>
      <a:defRPr kumimoji="1" sz="1700" b="1" kern="1200">
        <a:solidFill>
          <a:schemeClr val="tx1"/>
        </a:solidFill>
        <a:latin typeface="Times New Roman" pitchFamily="18" charset="0"/>
        <a:ea typeface="標楷體" pitchFamily="65" charset="-120"/>
        <a:cs typeface="+mn-cs"/>
      </a:defRPr>
    </a:lvl2pPr>
    <a:lvl3pPr marL="914400" algn="ctr" rtl="0" fontAlgn="base">
      <a:spcBef>
        <a:spcPct val="0"/>
      </a:spcBef>
      <a:spcAft>
        <a:spcPct val="0"/>
      </a:spcAft>
      <a:defRPr kumimoji="1" sz="1700" b="1" kern="1200">
        <a:solidFill>
          <a:schemeClr val="tx1"/>
        </a:solidFill>
        <a:latin typeface="Times New Roman" pitchFamily="18" charset="0"/>
        <a:ea typeface="標楷體" pitchFamily="65" charset="-120"/>
        <a:cs typeface="+mn-cs"/>
      </a:defRPr>
    </a:lvl3pPr>
    <a:lvl4pPr marL="1371600" algn="ctr" rtl="0" fontAlgn="base">
      <a:spcBef>
        <a:spcPct val="0"/>
      </a:spcBef>
      <a:spcAft>
        <a:spcPct val="0"/>
      </a:spcAft>
      <a:defRPr kumimoji="1" sz="1700" b="1" kern="1200">
        <a:solidFill>
          <a:schemeClr val="tx1"/>
        </a:solidFill>
        <a:latin typeface="Times New Roman" pitchFamily="18" charset="0"/>
        <a:ea typeface="標楷體" pitchFamily="65" charset="-120"/>
        <a:cs typeface="+mn-cs"/>
      </a:defRPr>
    </a:lvl4pPr>
    <a:lvl5pPr marL="1828800" algn="ctr" rtl="0" fontAlgn="base">
      <a:spcBef>
        <a:spcPct val="0"/>
      </a:spcBef>
      <a:spcAft>
        <a:spcPct val="0"/>
      </a:spcAft>
      <a:defRPr kumimoji="1" sz="1700" b="1"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700" b="1"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700" b="1"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700" b="1"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700" b="1" kern="1200">
        <a:solidFill>
          <a:schemeClr val="tx1"/>
        </a:solidFill>
        <a:latin typeface="Times New Roman" pitchFamily="18" charset="0"/>
        <a:ea typeface="標楷體" pitchFamily="65"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00000"/>
    <a:srgbClr val="336600"/>
    <a:srgbClr val="008000"/>
    <a:srgbClr val="0000CC"/>
    <a:srgbClr val="663300"/>
    <a:srgbClr val="CCFF99"/>
    <a:srgbClr val="66FFFF"/>
    <a:srgbClr val="FFCCFF"/>
    <a:srgbClr val="FFCC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799" autoAdjust="0"/>
    <p:restoredTop sz="98355" autoAdjust="0"/>
  </p:normalViewPr>
  <p:slideViewPr>
    <p:cSldViewPr>
      <p:cViewPr varScale="1">
        <p:scale>
          <a:sx n="70" d="100"/>
          <a:sy n="70" d="100"/>
        </p:scale>
        <p:origin x="-954" y="-108"/>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583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1"/>
            <a:ext cx="2971800" cy="45720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l">
              <a:defRPr sz="1200" b="0">
                <a:latin typeface="Arial" pitchFamily="34" charset="0"/>
                <a:ea typeface="新細明體" pitchFamily="18" charset="-120"/>
              </a:defRPr>
            </a:lvl1pPr>
          </a:lstStyle>
          <a:p>
            <a:pPr>
              <a:defRPr/>
            </a:pPr>
            <a:endParaRPr lang="en-US" altLang="zh-TW"/>
          </a:p>
        </p:txBody>
      </p:sp>
      <p:sp>
        <p:nvSpPr>
          <p:cNvPr id="74755" name="Rectangle 3"/>
          <p:cNvSpPr>
            <a:spLocks noGrp="1" noChangeArrowheads="1"/>
          </p:cNvSpPr>
          <p:nvPr>
            <p:ph type="dt" sz="quarter" idx="1"/>
          </p:nvPr>
        </p:nvSpPr>
        <p:spPr bwMode="auto">
          <a:xfrm>
            <a:off x="3886201" y="1"/>
            <a:ext cx="2971800" cy="45720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r">
              <a:defRPr sz="1200" b="0">
                <a:latin typeface="Arial" pitchFamily="34" charset="0"/>
                <a:ea typeface="新細明體" pitchFamily="18" charset="-120"/>
              </a:defRPr>
            </a:lvl1pPr>
          </a:lstStyle>
          <a:p>
            <a:pPr>
              <a:defRPr/>
            </a:pPr>
            <a:endParaRPr lang="en-US" altLang="zh-TW"/>
          </a:p>
        </p:txBody>
      </p:sp>
      <p:sp>
        <p:nvSpPr>
          <p:cNvPr id="7475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lgn="l">
              <a:defRPr sz="1200" b="0">
                <a:latin typeface="Arial" pitchFamily="34" charset="0"/>
                <a:ea typeface="新細明體" pitchFamily="18" charset="-120"/>
              </a:defRPr>
            </a:lvl1pPr>
          </a:lstStyle>
          <a:p>
            <a:pPr>
              <a:defRPr/>
            </a:pPr>
            <a:endParaRPr lang="en-US" altLang="zh-TW"/>
          </a:p>
        </p:txBody>
      </p:sp>
      <p:sp>
        <p:nvSpPr>
          <p:cNvPr id="74757" name="Rectangle 5"/>
          <p:cNvSpPr>
            <a:spLocks noGrp="1" noChangeArrowheads="1"/>
          </p:cNvSpPr>
          <p:nvPr>
            <p:ph type="sldNum" sz="quarter" idx="3"/>
          </p:nvPr>
        </p:nvSpPr>
        <p:spPr bwMode="auto">
          <a:xfrm>
            <a:off x="3886201" y="8686800"/>
            <a:ext cx="2971800" cy="457200"/>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lgn="r">
              <a:defRPr sz="1200" b="0">
                <a:latin typeface="Arial" pitchFamily="34" charset="0"/>
                <a:ea typeface="新細明體" pitchFamily="18" charset="-120"/>
              </a:defRPr>
            </a:lvl1pPr>
          </a:lstStyle>
          <a:p>
            <a:pPr>
              <a:defRPr/>
            </a:pPr>
            <a:fld id="{383FEF4E-0D02-4355-8491-D9BD7D4A990D}" type="slidenum">
              <a:rPr lang="en-US" altLang="zh-TW"/>
              <a:pPr>
                <a:defRPr/>
              </a:pPr>
              <a:t>‹#›</a:t>
            </a:fld>
            <a:endParaRPr lang="en-US" altLang="zh-TW"/>
          </a:p>
        </p:txBody>
      </p:sp>
    </p:spTree>
    <p:extLst>
      <p:ext uri="{BB962C8B-B14F-4D97-AF65-F5344CB8AC3E}">
        <p14:creationId xmlns:p14="http://schemas.microsoft.com/office/powerpoint/2010/main" xmlns="" val="676823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
            <a:ext cx="2971800" cy="45720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l">
              <a:defRPr sz="1200" b="0">
                <a:latin typeface="Arial" pitchFamily="34" charset="0"/>
                <a:ea typeface="新細明體" pitchFamily="18" charset="-120"/>
              </a:defRPr>
            </a:lvl1pPr>
          </a:lstStyle>
          <a:p>
            <a:pPr>
              <a:defRPr/>
            </a:pPr>
            <a:endParaRPr lang="en-US" altLang="zh-TW"/>
          </a:p>
        </p:txBody>
      </p:sp>
      <p:sp>
        <p:nvSpPr>
          <p:cNvPr id="7171" name="Rectangle 3"/>
          <p:cNvSpPr>
            <a:spLocks noGrp="1" noChangeArrowheads="1"/>
          </p:cNvSpPr>
          <p:nvPr>
            <p:ph type="dt" idx="1"/>
          </p:nvPr>
        </p:nvSpPr>
        <p:spPr bwMode="auto">
          <a:xfrm>
            <a:off x="3884613" y="1"/>
            <a:ext cx="2971800" cy="45720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r">
              <a:defRPr sz="1200" b="0">
                <a:latin typeface="Arial" pitchFamily="34" charset="0"/>
                <a:ea typeface="新細明體" pitchFamily="18" charset="-120"/>
              </a:defRPr>
            </a:lvl1pPr>
          </a:lstStyle>
          <a:p>
            <a:pPr>
              <a:defRPr/>
            </a:pPr>
            <a:endParaRPr lang="en-US" altLang="zh-TW"/>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7174" name="Rectangle 6"/>
          <p:cNvSpPr>
            <a:spLocks noGrp="1" noChangeArrowheads="1"/>
          </p:cNvSpPr>
          <p:nvPr>
            <p:ph type="ftr" sz="quarter" idx="4"/>
          </p:nvPr>
        </p:nvSpPr>
        <p:spPr bwMode="auto">
          <a:xfrm>
            <a:off x="0" y="8685214"/>
            <a:ext cx="2971800" cy="457200"/>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lgn="l">
              <a:defRPr sz="1200" b="0">
                <a:latin typeface="Arial" pitchFamily="34" charset="0"/>
                <a:ea typeface="新細明體" pitchFamily="18" charset="-120"/>
              </a:defRPr>
            </a:lvl1pPr>
          </a:lstStyle>
          <a:p>
            <a:pPr>
              <a:defRPr/>
            </a:pPr>
            <a:endParaRPr lang="en-US" altLang="zh-TW"/>
          </a:p>
        </p:txBody>
      </p:sp>
      <p:sp>
        <p:nvSpPr>
          <p:cNvPr id="7175" name="Rectangle 7"/>
          <p:cNvSpPr>
            <a:spLocks noGrp="1" noChangeArrowheads="1"/>
          </p:cNvSpPr>
          <p:nvPr>
            <p:ph type="sldNum" sz="quarter" idx="5"/>
          </p:nvPr>
        </p:nvSpPr>
        <p:spPr bwMode="auto">
          <a:xfrm>
            <a:off x="3884613" y="8685214"/>
            <a:ext cx="2971800" cy="457200"/>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lgn="r">
              <a:defRPr sz="1200" b="0">
                <a:latin typeface="Arial" pitchFamily="34" charset="0"/>
                <a:ea typeface="新細明體" pitchFamily="18" charset="-120"/>
              </a:defRPr>
            </a:lvl1pPr>
          </a:lstStyle>
          <a:p>
            <a:pPr>
              <a:defRPr/>
            </a:pPr>
            <a:fld id="{B15E022D-2170-472B-8313-300F01A32873}" type="slidenum">
              <a:rPr lang="en-US" altLang="zh-TW"/>
              <a:pPr>
                <a:defRPr/>
              </a:pPr>
              <a:t>‹#›</a:t>
            </a:fld>
            <a:endParaRPr lang="en-US" altLang="zh-TW"/>
          </a:p>
        </p:txBody>
      </p:sp>
    </p:spTree>
    <p:extLst>
      <p:ext uri="{BB962C8B-B14F-4D97-AF65-F5344CB8AC3E}">
        <p14:creationId xmlns:p14="http://schemas.microsoft.com/office/powerpoint/2010/main" xmlns="" val="24081233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356F289-69D6-49BE-BF54-BCD745DF21C2}" type="slidenum">
              <a:rPr lang="en-US" altLang="zh-TW" smtClean="0"/>
              <a:pPr/>
              <a:t>1</a:t>
            </a:fld>
            <a:endParaRPr lang="en-US" altLang="zh-TW"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zh-TW"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6207EB0-294C-4334-AF1A-8A84F21F4F3F}" type="slidenum">
              <a:rPr lang="en-US" altLang="zh-TW" smtClean="0"/>
              <a:pPr/>
              <a:t>3</a:t>
            </a:fld>
            <a:endParaRPr lang="en-US" altLang="zh-TW"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zh-TW" altLang="zh-TW" smtClean="0"/>
          </a:p>
        </p:txBody>
      </p:sp>
    </p:spTree>
    <p:extLst>
      <p:ext uri="{BB962C8B-B14F-4D97-AF65-F5344CB8AC3E}">
        <p14:creationId xmlns:p14="http://schemas.microsoft.com/office/powerpoint/2010/main" xmlns="" val="3397122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A565D23C-729B-4726-B06D-267868F7943A}" type="slidenum">
              <a:rPr lang="en-US" altLang="zh-TW" smtClean="0"/>
              <a:pPr>
                <a:defRPr/>
              </a:pPr>
              <a:t>19</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0A200DA-4839-4A03-A540-B24030518C56}" type="slidenum">
              <a:rPr lang="en-US" altLang="zh-TW"/>
              <a:pPr>
                <a:defRPr/>
              </a:pPr>
              <a:t>‹#›</a:t>
            </a:fld>
            <a:endParaRPr lang="en-US" altLang="zh-TW"/>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2A1B1CF0-D4B8-4E8F-A797-907EF19709AA}" type="slidenum">
              <a:rPr lang="en-US" altLang="zh-TW"/>
              <a:pPr>
                <a:defRPr/>
              </a:pPr>
              <a:t>‹#›</a:t>
            </a:fld>
            <a:endParaRPr lang="en-US" altLang="zh-TW"/>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3D438E7-2170-44E2-8F5F-9C75A835CE60}" type="slidenum">
              <a:rPr lang="en-US" altLang="zh-TW"/>
              <a:pPr>
                <a:defRPr/>
              </a:pPr>
              <a:t>‹#›</a:t>
            </a:fld>
            <a:endParaRPr lang="en-US" altLang="zh-TW"/>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25963"/>
          </a:xfrm>
        </p:spPr>
        <p:txBody>
          <a:bodyPr/>
          <a:lstStyle/>
          <a:p>
            <a:pPr lvl="0"/>
            <a:endParaRPr lang="zh-TW"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C1F9BBF5-9AE3-406D-9453-287F2678EA45}" type="slidenum">
              <a:rPr lang="en-US" altLang="zh-TW"/>
              <a:pPr>
                <a:defRPr/>
              </a:pPr>
              <a:t>‹#›</a:t>
            </a:fld>
            <a:endParaRPr lang="en-US" altLang="zh-TW"/>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dirty="0" smtClean="0"/>
              <a:t>按一下以編輯母片標題樣式</a:t>
            </a:r>
            <a:endParaRPr lang="en-US" dirty="0"/>
          </a:p>
        </p:txBody>
      </p:sp>
      <p:sp>
        <p:nvSpPr>
          <p:cNvPr id="3" name="Date Placeholder 9"/>
          <p:cNvSpPr>
            <a:spLocks noGrp="1"/>
          </p:cNvSpPr>
          <p:nvPr>
            <p:ph type="dt" sz="half" idx="10"/>
          </p:nvPr>
        </p:nvSpPr>
        <p:spPr/>
        <p:txBody>
          <a:bodyPr/>
          <a:lstStyle>
            <a:lvl1pPr>
              <a:defRPr/>
            </a:lvl1pPr>
          </a:lstStyle>
          <a:p>
            <a:pPr>
              <a:defRPr/>
            </a:pPr>
            <a:fld id="{A6B4D714-3460-4328-B6CD-81A4AA11CF27}" type="datetimeFigureOut">
              <a:rPr lang="zh-TW" altLang="en-US">
                <a:solidFill>
                  <a:srgbClr val="04617B">
                    <a:shade val="90000"/>
                  </a:srgbClr>
                </a:solidFill>
              </a:rPr>
              <a:pPr>
                <a:defRPr/>
              </a:pPr>
              <a:t>2018/4/26</a:t>
            </a:fld>
            <a:endParaRPr lang="zh-TW" alt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zh-TW" alt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BA241A57-CA0E-4764-AFF2-24D288BCA579}" type="slidenum">
              <a:rPr lang="zh-TW" altLang="en-US">
                <a:solidFill>
                  <a:srgbClr val="04617B">
                    <a:shade val="90000"/>
                  </a:srgbClr>
                </a:solidFill>
              </a:rPr>
              <a:pPr>
                <a:defRPr/>
              </a:pPr>
              <a:t>‹#›</a:t>
            </a:fld>
            <a:endParaRPr lang="zh-TW" altLang="en-US">
              <a:solidFill>
                <a:srgbClr val="04617B">
                  <a:shade val="90000"/>
                </a:srgbClr>
              </a:solidFill>
            </a:endParaRPr>
          </a:p>
        </p:txBody>
      </p:sp>
    </p:spTree>
    <p:extLst>
      <p:ext uri="{BB962C8B-B14F-4D97-AF65-F5344CB8AC3E}">
        <p14:creationId xmlns:p14="http://schemas.microsoft.com/office/powerpoint/2010/main" xmlns="" val="417130573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39B909C6-FD6D-4E61-9F18-FA08F64DD2F0}" type="slidenum">
              <a:rPr lang="en-US" altLang="zh-TW"/>
              <a:pPr>
                <a:defRPr/>
              </a:pPr>
              <a:t>‹#›</a:t>
            </a:fld>
            <a:endParaRPr lang="en-US" altLang="zh-TW"/>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548506A-17D8-41A8-9A6B-36E7EF4AAEA6}" type="slidenum">
              <a:rPr lang="en-US" altLang="zh-TW"/>
              <a:pPr>
                <a:defRPr/>
              </a:pPr>
              <a:t>‹#›</a:t>
            </a:fld>
            <a:endParaRPr lang="en-US" altLang="zh-TW"/>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DF99861F-96C6-40CA-8079-664FC6028099}" type="slidenum">
              <a:rPr lang="en-US" altLang="zh-TW"/>
              <a:pPr>
                <a:defRPr/>
              </a:pPr>
              <a:t>‹#›</a:t>
            </a:fld>
            <a:endParaRPr lang="en-US" altLang="zh-TW"/>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6EE34484-118A-4F79-9972-D9DCA8F79AE8}" type="slidenum">
              <a:rPr lang="en-US" altLang="zh-TW"/>
              <a:pPr>
                <a:defRPr/>
              </a:pPr>
              <a:t>‹#›</a:t>
            </a:fld>
            <a:endParaRPr lang="en-US" altLang="zh-TW"/>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302A438F-82D3-4C67-A079-AD51A36C3A71}" type="slidenum">
              <a:rPr lang="en-US" altLang="zh-TW"/>
              <a:pPr>
                <a:defRPr/>
              </a:pPr>
              <a:t>‹#›</a:t>
            </a:fld>
            <a:endParaRPr lang="en-US" altLang="zh-TW"/>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08D94BB6-95C3-4FF8-B29F-AC68DB58DAAF}" type="slidenum">
              <a:rPr lang="en-US" altLang="zh-TW"/>
              <a:pPr>
                <a:defRPr/>
              </a:pPr>
              <a:t>‹#›</a:t>
            </a:fld>
            <a:endParaRPr lang="en-US" altLang="zh-TW"/>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40F6E26-21CF-4EBD-A93B-CAC182D99E8B}" type="slidenum">
              <a:rPr lang="en-US" altLang="zh-TW"/>
              <a:pPr>
                <a:defRPr/>
              </a:pPr>
              <a:t>‹#›</a:t>
            </a:fld>
            <a:endParaRPr lang="en-US" altLang="zh-TW"/>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A04FD1E0-8743-4683-9043-0E99412D8F6B}" type="slidenum">
              <a:rPr lang="en-US" altLang="zh-TW"/>
              <a:pPr>
                <a:defRPr/>
              </a:pPr>
              <a:t>‹#›</a:t>
            </a:fld>
            <a:endParaRPr lang="en-US" altLang="zh-TW"/>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kumimoji="0" sz="1400" b="0">
                <a:latin typeface="+mn-lt"/>
                <a:ea typeface="+mn-ea"/>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b="0">
                <a:latin typeface="+mn-lt"/>
                <a:ea typeface="+mn-ea"/>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b="0">
                <a:latin typeface="+mn-lt"/>
                <a:ea typeface="+mn-ea"/>
              </a:defRPr>
            </a:lvl1pPr>
          </a:lstStyle>
          <a:p>
            <a:pPr>
              <a:defRPr/>
            </a:pPr>
            <a:fld id="{BFDD8948-E933-4547-A4CB-6CD68EC8AC04}"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16.emf"/><Relationship Id="rId7" Type="http://schemas.openxmlformats.org/officeDocument/2006/relationships/image" Target="../media/image20.emf"/><Relationship Id="rId12" Type="http://schemas.openxmlformats.org/officeDocument/2006/relationships/image" Target="../media/image25.emf"/><Relationship Id="rId2" Type="http://schemas.openxmlformats.org/officeDocument/2006/relationships/image" Target="../media/image15.emf"/><Relationship Id="rId1" Type="http://schemas.openxmlformats.org/officeDocument/2006/relationships/slideLayout" Target="../slideLayouts/slideLayout7.xml"/><Relationship Id="rId6" Type="http://schemas.openxmlformats.org/officeDocument/2006/relationships/image" Target="../media/image19.emf"/><Relationship Id="rId11" Type="http://schemas.openxmlformats.org/officeDocument/2006/relationships/image" Target="../media/image24.emf"/><Relationship Id="rId5" Type="http://schemas.openxmlformats.org/officeDocument/2006/relationships/image" Target="../media/image18.emf"/><Relationship Id="rId10" Type="http://schemas.openxmlformats.org/officeDocument/2006/relationships/image" Target="../media/image23.emf"/><Relationship Id="rId4" Type="http://schemas.openxmlformats.org/officeDocument/2006/relationships/image" Target="../media/image17.emf"/><Relationship Id="rId9" Type="http://schemas.openxmlformats.org/officeDocument/2006/relationships/image" Target="../media/image22.emf"/><Relationship Id="rId1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1.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gif"/><Relationship Id="rId1" Type="http://schemas.openxmlformats.org/officeDocument/2006/relationships/slideLayout" Target="../slideLayouts/slideLayout12.xml"/><Relationship Id="rId4" Type="http://schemas.openxmlformats.org/officeDocument/2006/relationships/image" Target="../media/image42.gi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hyperlink" Target="&#36229;&#36899;&#32080;&#29992;/&#21214;&#22522;&#27861;&#31532;59&#26781;.ppt" TargetMode="External"/><Relationship Id="rId2" Type="http://schemas.openxmlformats.org/officeDocument/2006/relationships/image" Target="../media/image40.gif"/><Relationship Id="rId1" Type="http://schemas.openxmlformats.org/officeDocument/2006/relationships/slideLayout" Target="../slideLayouts/slideLayout12.xml"/><Relationship Id="rId5" Type="http://schemas.openxmlformats.org/officeDocument/2006/relationships/image" Target="../media/image42.gif"/><Relationship Id="rId4" Type="http://schemas.openxmlformats.org/officeDocument/2006/relationships/image" Target="../media/image41.gif"/></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ctrTitle"/>
          </p:nvPr>
        </p:nvSpPr>
        <p:spPr>
          <a:xfrm>
            <a:off x="0" y="765175"/>
            <a:ext cx="9144000" cy="2089150"/>
          </a:xfrm>
        </p:spPr>
        <p:txBody>
          <a:bodyPr/>
          <a:lstStyle/>
          <a:p>
            <a:pPr eaLnBrk="1" hangingPunct="1">
              <a:defRPr/>
            </a:pPr>
            <a:r>
              <a:rPr lang="zh-TW" altLang="en-US" sz="9600" b="1" dirty="0" smtClean="0">
                <a:solidFill>
                  <a:srgbClr val="CC0066"/>
                </a:solidFill>
                <a:effectLst>
                  <a:outerShdw blurRad="38100" dist="38100" dir="2700000" algn="tl">
                    <a:srgbClr val="000000"/>
                  </a:outerShdw>
                </a:effectLst>
                <a:latin typeface="華康行楷體W5" pitchFamily="65" charset="-120"/>
                <a:ea typeface="華康行楷體W5" pitchFamily="65" charset="-120"/>
                <a:sym typeface="Wingdings 2" pitchFamily="18" charset="2"/>
              </a:rPr>
              <a:t>一例一休再修法勞檢實務研討</a:t>
            </a:r>
          </a:p>
        </p:txBody>
      </p:sp>
      <p:sp>
        <p:nvSpPr>
          <p:cNvPr id="4" name="矩形 3"/>
          <p:cNvSpPr/>
          <p:nvPr/>
        </p:nvSpPr>
        <p:spPr>
          <a:xfrm>
            <a:off x="928662" y="6000768"/>
            <a:ext cx="7358063" cy="64293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dirty="0" smtClean="0">
                <a:solidFill>
                  <a:schemeClr val="tx1"/>
                </a:solidFill>
                <a:latin typeface="微軟正黑體" pitchFamily="34" charset="-120"/>
                <a:ea typeface="微軟正黑體" pitchFamily="34" charset="-120"/>
              </a:rPr>
              <a:t>107</a:t>
            </a:r>
            <a:r>
              <a:rPr lang="zh-TW" altLang="en-US" dirty="0" smtClean="0">
                <a:solidFill>
                  <a:schemeClr val="tx1"/>
                </a:solidFill>
                <a:latin typeface="微軟正黑體" pitchFamily="34" charset="-120"/>
                <a:ea typeface="微軟正黑體" pitchFamily="34" charset="-120"/>
              </a:rPr>
              <a:t>年</a:t>
            </a:r>
            <a:r>
              <a:rPr lang="en-US" altLang="zh-TW" dirty="0" smtClean="0">
                <a:solidFill>
                  <a:schemeClr val="tx1"/>
                </a:solidFill>
                <a:latin typeface="微軟正黑體" pitchFamily="34" charset="-120"/>
                <a:ea typeface="微軟正黑體" pitchFamily="34" charset="-120"/>
              </a:rPr>
              <a:t>4</a:t>
            </a:r>
            <a:r>
              <a:rPr lang="zh-TW" altLang="en-US" dirty="0" smtClean="0">
                <a:solidFill>
                  <a:schemeClr val="tx1"/>
                </a:solidFill>
                <a:latin typeface="微軟正黑體" pitchFamily="34" charset="-120"/>
                <a:ea typeface="微軟正黑體" pitchFamily="34" charset="-120"/>
              </a:rPr>
              <a:t>月</a:t>
            </a:r>
            <a:r>
              <a:rPr lang="en-US" altLang="zh-TW" dirty="0" smtClean="0">
                <a:solidFill>
                  <a:schemeClr val="tx1"/>
                </a:solidFill>
                <a:latin typeface="微軟正黑體" pitchFamily="34" charset="-120"/>
                <a:ea typeface="微軟正黑體" pitchFamily="34" charset="-120"/>
              </a:rPr>
              <a:t>27</a:t>
            </a:r>
            <a:r>
              <a:rPr lang="zh-TW" altLang="en-US" dirty="0" smtClean="0">
                <a:solidFill>
                  <a:schemeClr val="tx1"/>
                </a:solidFill>
                <a:latin typeface="微軟正黑體" pitchFamily="34" charset="-120"/>
                <a:ea typeface="微軟正黑體" pitchFamily="34" charset="-120"/>
              </a:rPr>
              <a:t>日             </a:t>
            </a:r>
            <a:r>
              <a:rPr lang="en-US" altLang="zh-TW" dirty="0" smtClean="0">
                <a:solidFill>
                  <a:schemeClr val="tx1"/>
                </a:solidFill>
                <a:latin typeface="微軟正黑體" pitchFamily="34" charset="-120"/>
                <a:ea typeface="微軟正黑體" pitchFamily="34" charset="-120"/>
              </a:rPr>
              <a:t>16:30~17:30</a:t>
            </a:r>
            <a:endParaRPr lang="zh-TW" altLang="en-US" dirty="0">
              <a:solidFill>
                <a:schemeClr val="tx1"/>
              </a:solidFill>
              <a:latin typeface="微軟正黑體" pitchFamily="34" charset="-120"/>
              <a:ea typeface="微軟正黑體" pitchFamily="34" charset="-120"/>
            </a:endParaRPr>
          </a:p>
        </p:txBody>
      </p:sp>
      <p:sp>
        <p:nvSpPr>
          <p:cNvPr id="6" name="Rectangle 3"/>
          <p:cNvSpPr txBox="1">
            <a:spLocks noChangeArrowheads="1"/>
          </p:cNvSpPr>
          <p:nvPr/>
        </p:nvSpPr>
        <p:spPr bwMode="auto">
          <a:xfrm>
            <a:off x="838200" y="3657600"/>
            <a:ext cx="7632700" cy="2232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zh-TW" altLang="en-US" sz="3600" b="1" i="0" u="none" strike="noStrike" kern="0" cap="none" spc="0" normalizeH="0" baseline="0" noProof="0" dirty="0" smtClean="0">
                <a:ln>
                  <a:noFill/>
                </a:ln>
                <a:solidFill>
                  <a:schemeClr val="tx1"/>
                </a:solidFill>
                <a:effectLst/>
                <a:uLnTx/>
                <a:uFillTx/>
                <a:latin typeface="+mn-lt"/>
                <a:ea typeface="標楷體" pitchFamily="65" charset="-120"/>
                <a:cs typeface="+mn-cs"/>
              </a:rPr>
              <a:t>講師：吳信昇  顧問</a:t>
            </a:r>
          </a:p>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zh-TW" altLang="en-US" sz="3600" b="1" i="0" u="none" strike="noStrike" kern="0" cap="none" spc="0" normalizeH="0" baseline="0" noProof="0" dirty="0" smtClean="0">
                <a:ln>
                  <a:noFill/>
                </a:ln>
                <a:solidFill>
                  <a:srgbClr val="006600"/>
                </a:solidFill>
                <a:effectLst/>
                <a:uLnTx/>
                <a:uFillTx/>
                <a:latin typeface="+mn-lt"/>
                <a:ea typeface="標楷體" pitchFamily="65" charset="-120"/>
                <a:cs typeface="+mn-cs"/>
              </a:rPr>
              <a:t> </a:t>
            </a:r>
            <a:r>
              <a:rPr kumimoji="1" lang="zh-TW" altLang="en-US" sz="3200" b="1" i="0" u="none" strike="noStrike" kern="0" cap="none" spc="0" normalizeH="0" baseline="0" noProof="0" dirty="0" smtClean="0">
                <a:ln>
                  <a:noFill/>
                </a:ln>
                <a:solidFill>
                  <a:schemeClr val="accent2"/>
                </a:solidFill>
                <a:effectLst/>
                <a:uLnTx/>
                <a:uFillTx/>
                <a:latin typeface="+mn-lt"/>
                <a:ea typeface="標楷體" pitchFamily="65" charset="-120"/>
                <a:cs typeface="+mn-cs"/>
              </a:rPr>
              <a:t>大千管理顧問有限公司</a:t>
            </a:r>
            <a:endParaRPr kumimoji="1" lang="zh-TW" altLang="en-US" sz="2800" b="1" i="0" u="none" strike="noStrike" kern="0" cap="none" spc="0" normalizeH="0" baseline="0" noProof="0" dirty="0" smtClean="0">
              <a:ln>
                <a:noFill/>
              </a:ln>
              <a:solidFill>
                <a:schemeClr val="accent2"/>
              </a:solidFill>
              <a:effectLst/>
              <a:uLnTx/>
              <a:uFillTx/>
              <a:latin typeface="+mn-lt"/>
              <a:ea typeface="標楷體" pitchFamily="65" charset="-120"/>
              <a:cs typeface="+mn-cs"/>
            </a:endParaRPr>
          </a:p>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zh-TW" altLang="en-US" sz="2000" b="1" i="0" u="none" strike="noStrike" kern="0" cap="none" spc="0" normalizeH="0" baseline="0" noProof="0" dirty="0" smtClean="0">
                <a:ln>
                  <a:noFill/>
                </a:ln>
                <a:solidFill>
                  <a:srgbClr val="008000"/>
                </a:solidFill>
                <a:effectLst/>
                <a:uLnTx/>
                <a:uFillTx/>
                <a:latin typeface="+mn-lt"/>
                <a:ea typeface="+mn-ea"/>
                <a:cs typeface="+mn-cs"/>
              </a:rPr>
              <a:t>電話：</a:t>
            </a:r>
            <a:r>
              <a:rPr kumimoji="1" lang="en-US" altLang="zh-TW" sz="2000" b="1" i="0" u="none" strike="noStrike" kern="0" cap="none" spc="0" normalizeH="0" baseline="0" noProof="0" dirty="0" smtClean="0">
                <a:ln>
                  <a:noFill/>
                </a:ln>
                <a:solidFill>
                  <a:srgbClr val="008000"/>
                </a:solidFill>
                <a:effectLst/>
                <a:uLnTx/>
                <a:uFillTx/>
                <a:latin typeface="+mn-lt"/>
                <a:ea typeface="+mn-ea"/>
                <a:cs typeface="+mn-cs"/>
              </a:rPr>
              <a:t>03-9332518   </a:t>
            </a:r>
            <a:r>
              <a:rPr kumimoji="1" lang="zh-TW" altLang="en-US" sz="2000" b="1" i="0" u="none" strike="noStrike" kern="0" cap="none" spc="0" normalizeH="0" baseline="0" noProof="0" dirty="0" smtClean="0">
                <a:ln>
                  <a:noFill/>
                </a:ln>
                <a:solidFill>
                  <a:srgbClr val="008000"/>
                </a:solidFill>
                <a:effectLst/>
                <a:uLnTx/>
                <a:uFillTx/>
                <a:latin typeface="+mn-lt"/>
                <a:ea typeface="+mn-ea"/>
                <a:cs typeface="+mn-cs"/>
              </a:rPr>
              <a:t>傳真：</a:t>
            </a:r>
            <a:r>
              <a:rPr kumimoji="1" lang="en-US" altLang="zh-TW" sz="2000" b="1" i="0" u="none" strike="noStrike" kern="0" cap="none" spc="0" normalizeH="0" baseline="0" noProof="0" dirty="0" smtClean="0">
                <a:ln>
                  <a:noFill/>
                </a:ln>
                <a:solidFill>
                  <a:srgbClr val="008000"/>
                </a:solidFill>
                <a:effectLst/>
                <a:uLnTx/>
                <a:uFillTx/>
                <a:latin typeface="+mn-lt"/>
                <a:ea typeface="+mn-ea"/>
                <a:cs typeface="+mn-cs"/>
              </a:rPr>
              <a:t>03-9333965</a:t>
            </a:r>
          </a:p>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zh-TW" altLang="en-US" sz="2000" b="1" i="0" u="none" strike="noStrike" kern="0" cap="none" spc="0" normalizeH="0" baseline="0" noProof="0" dirty="0" smtClean="0">
                <a:ln>
                  <a:noFill/>
                </a:ln>
                <a:solidFill>
                  <a:srgbClr val="008000"/>
                </a:solidFill>
                <a:effectLst/>
                <a:uLnTx/>
                <a:uFillTx/>
                <a:latin typeface="+mn-lt"/>
                <a:ea typeface="+mn-ea"/>
                <a:cs typeface="+mn-cs"/>
              </a:rPr>
              <a:t>行動電話：</a:t>
            </a:r>
            <a:r>
              <a:rPr kumimoji="1" lang="en-US" altLang="zh-TW" sz="2000" b="1" i="0" u="none" strike="noStrike" kern="0" cap="none" spc="0" normalizeH="0" baseline="0" noProof="0" dirty="0" smtClean="0">
                <a:ln>
                  <a:noFill/>
                </a:ln>
                <a:solidFill>
                  <a:srgbClr val="008000"/>
                </a:solidFill>
                <a:effectLst/>
                <a:uLnTx/>
                <a:uFillTx/>
                <a:latin typeface="+mn-lt"/>
                <a:ea typeface="+mn-ea"/>
                <a:cs typeface="+mn-cs"/>
              </a:rPr>
              <a:t>0960-109705</a:t>
            </a:r>
          </a:p>
          <a:p>
            <a:pPr marL="0" marR="0" lvl="0" indent="0" algn="ctr" defTabSz="914400" rtl="0" eaLnBrk="1" fontAlgn="base" latinLnBrk="0" hangingPunct="1">
              <a:lnSpc>
                <a:spcPct val="90000"/>
              </a:lnSpc>
              <a:spcBef>
                <a:spcPct val="20000"/>
              </a:spcBef>
              <a:spcAft>
                <a:spcPct val="0"/>
              </a:spcAft>
              <a:buClrTx/>
              <a:buSzTx/>
              <a:buFontTx/>
              <a:buNone/>
              <a:tabLst/>
              <a:defRPr/>
            </a:pPr>
            <a:r>
              <a:rPr kumimoji="1" lang="en-US" altLang="zh-TW" sz="2000" b="1" i="0" u="none" strike="noStrike" kern="0" cap="none" spc="0" normalizeH="0" baseline="0" noProof="0" dirty="0" smtClean="0">
                <a:ln>
                  <a:noFill/>
                </a:ln>
                <a:solidFill>
                  <a:srgbClr val="663300"/>
                </a:solidFill>
                <a:effectLst/>
                <a:uLnTx/>
                <a:uFillTx/>
                <a:latin typeface="+mn-lt"/>
                <a:ea typeface="+mn-ea"/>
                <a:cs typeface="+mn-cs"/>
              </a:rPr>
              <a:t>E-mail:a_sing88@yahoo.com.tw</a:t>
            </a:r>
            <a:r>
              <a:rPr kumimoji="1" lang="en-US" altLang="zh-TW" sz="2000" b="1" i="0" u="none" strike="noStrike" kern="0" cap="none" spc="0" normalizeH="0" baseline="0" noProof="0" dirty="0" smtClean="0">
                <a:ln>
                  <a:noFill/>
                </a:ln>
                <a:solidFill>
                  <a:schemeClr val="tx1"/>
                </a:solidFill>
                <a:effectLst/>
                <a:uLnTx/>
                <a:uFillTx/>
                <a:latin typeface="+mn-lt"/>
                <a:ea typeface="+mn-ea"/>
                <a:cs typeface="+mn-cs"/>
              </a:rPr>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3" name="Picture 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橢圓 2"/>
          <p:cNvSpPr/>
          <p:nvPr/>
        </p:nvSpPr>
        <p:spPr bwMode="auto">
          <a:xfrm>
            <a:off x="4357686" y="3571876"/>
            <a:ext cx="3786214" cy="857256"/>
          </a:xfrm>
          <a:prstGeom prst="ellipse">
            <a:avLst/>
          </a:prstGeom>
          <a:noFill/>
          <a:ln w="57150" cmpd="dbl">
            <a:solidFill>
              <a:srgbClr val="FF0000"/>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eaLnBrk="0" hangingPunct="0">
              <a:defRPr/>
            </a:pPr>
            <a:endParaRPr kumimoji="0" lang="zh-TW" altLang="en-US" sz="2400" dirty="0">
              <a:solidFill>
                <a:srgbClr val="C00000"/>
              </a:solidFill>
              <a:latin typeface="標楷體" pitchFamily="65" charset="-120"/>
              <a:ea typeface="標楷體" pitchFamily="65" charset="-120"/>
            </a:endParaRPr>
          </a:p>
        </p:txBody>
      </p:sp>
    </p:spTree>
    <p:extLst>
      <p:ext uri="{BB962C8B-B14F-4D97-AF65-F5344CB8AC3E}">
        <p14:creationId xmlns:p14="http://schemas.microsoft.com/office/powerpoint/2010/main" xmlns="" val="54718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755650" y="333375"/>
            <a:ext cx="7345363" cy="366713"/>
          </a:xfrm>
          <a:prstGeom prst="rect">
            <a:avLst/>
          </a:prstGeom>
          <a:noFill/>
          <a:ln w="9525">
            <a:noFill/>
            <a:miter lim="800000"/>
            <a:headEnd/>
            <a:tailEnd/>
          </a:ln>
        </p:spPr>
        <p:txBody>
          <a:bodyPr>
            <a:spAutoFit/>
          </a:bodyPr>
          <a:lstStyle/>
          <a:p>
            <a:pPr>
              <a:spcBef>
                <a:spcPct val="50000"/>
              </a:spcBef>
            </a:pPr>
            <a:endParaRPr lang="zh-TW" altLang="zh-TW"/>
          </a:p>
        </p:txBody>
      </p:sp>
      <p:pic>
        <p:nvPicPr>
          <p:cNvPr id="35843" name="Picture 3" descr="說明用圖案"/>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82628" name="Text Box 4"/>
          <p:cNvSpPr txBox="1">
            <a:spLocks noChangeArrowheads="1"/>
          </p:cNvSpPr>
          <p:nvPr/>
        </p:nvSpPr>
        <p:spPr bwMode="auto">
          <a:xfrm>
            <a:off x="2209800" y="1905000"/>
            <a:ext cx="6705600" cy="4065066"/>
          </a:xfrm>
          <a:prstGeom prst="rect">
            <a:avLst/>
          </a:prstGeom>
          <a:noFill/>
          <a:ln w="38100">
            <a:noFill/>
            <a:miter lim="800000"/>
            <a:headEnd/>
            <a:tailEnd/>
          </a:ln>
        </p:spPr>
        <p:txBody>
          <a:bodyPr wrap="square" lIns="102302" tIns="92636" rIns="102302" bIns="92636">
            <a:spAutoFit/>
          </a:bodyPr>
          <a:lstStyle/>
          <a:p>
            <a:pPr algn="l"/>
            <a:r>
              <a:rPr lang="zh-TW" altLang="en-US" sz="4400" dirty="0" smtClean="0"/>
              <a:t>勞雇雙方依本法第</a:t>
            </a:r>
            <a:r>
              <a:rPr lang="en-US" altLang="zh-TW" sz="4400" dirty="0" smtClean="0"/>
              <a:t>38</a:t>
            </a:r>
            <a:r>
              <a:rPr lang="zh-TW" altLang="en-US" sz="4400" dirty="0" smtClean="0"/>
              <a:t>條第四項但書規定協商遞延至次一年度實施者，其</a:t>
            </a:r>
            <a:r>
              <a:rPr lang="zh-TW" altLang="en-US" sz="4400" u="sng" dirty="0" smtClean="0">
                <a:solidFill>
                  <a:srgbClr val="0000CC"/>
                </a:solidFill>
              </a:rPr>
              <a:t>遞延</a:t>
            </a:r>
            <a:r>
              <a:rPr lang="zh-TW" altLang="en-US" sz="4400" dirty="0" smtClean="0">
                <a:solidFill>
                  <a:srgbClr val="0000CC"/>
                </a:solidFill>
              </a:rPr>
              <a:t>之日數</a:t>
            </a:r>
            <a:r>
              <a:rPr lang="zh-TW" altLang="en-US" sz="4400" dirty="0" smtClean="0"/>
              <a:t>，於次一年度請休特別休假時，</a:t>
            </a:r>
            <a:r>
              <a:rPr lang="zh-TW" altLang="en-US" sz="4400" u="sng" dirty="0" smtClean="0">
                <a:solidFill>
                  <a:srgbClr val="0000CC"/>
                </a:solidFill>
              </a:rPr>
              <a:t>優先扣除</a:t>
            </a:r>
            <a:r>
              <a:rPr lang="zh-TW" altLang="en-US" sz="4400" dirty="0" smtClean="0"/>
              <a:t>。 </a:t>
            </a:r>
            <a:r>
              <a:rPr lang="zh-TW" altLang="en-US" sz="3200" dirty="0" smtClean="0"/>
              <a:t>	</a:t>
            </a:r>
          </a:p>
          <a:p>
            <a:endParaRPr lang="zh-TW" altLang="en-US" sz="3200" dirty="0"/>
          </a:p>
        </p:txBody>
      </p:sp>
      <p:sp>
        <p:nvSpPr>
          <p:cNvPr id="5" name="Text Box 4"/>
          <p:cNvSpPr txBox="1">
            <a:spLocks noChangeArrowheads="1"/>
          </p:cNvSpPr>
          <p:nvPr/>
        </p:nvSpPr>
        <p:spPr bwMode="auto">
          <a:xfrm>
            <a:off x="1371600" y="762000"/>
            <a:ext cx="7772400" cy="1135033"/>
          </a:xfrm>
          <a:prstGeom prst="rect">
            <a:avLst/>
          </a:prstGeom>
          <a:noFill/>
          <a:ln w="38100">
            <a:noFill/>
            <a:miter lim="800000"/>
            <a:headEnd/>
            <a:tailEnd/>
          </a:ln>
        </p:spPr>
        <p:txBody>
          <a:bodyPr wrap="square" lIns="102302" tIns="92636" rIns="102302" bIns="92636">
            <a:spAutoFit/>
          </a:bodyPr>
          <a:lstStyle/>
          <a:p>
            <a:pPr marL="342900" indent="-342900">
              <a:lnSpc>
                <a:spcPct val="140000"/>
              </a:lnSpc>
              <a:spcBef>
                <a:spcPct val="20000"/>
              </a:spcBef>
            </a:pPr>
            <a:r>
              <a:rPr lang="zh-TW" altLang="en-US" sz="4800" dirty="0" smtClean="0">
                <a:solidFill>
                  <a:srgbClr val="FF0000"/>
                </a:solidFill>
                <a:latin typeface="標楷體" pitchFamily="65" charset="-120"/>
                <a:sym typeface="Wingdings 2" pitchFamily="18" charset="2"/>
              </a:rPr>
              <a:t>勞細則第</a:t>
            </a:r>
            <a:r>
              <a:rPr lang="en-US" altLang="zh-TW" sz="4800" dirty="0" smtClean="0">
                <a:solidFill>
                  <a:srgbClr val="FF0000"/>
                </a:solidFill>
                <a:latin typeface="標楷體" pitchFamily="65" charset="-120"/>
                <a:sym typeface="Wingdings 2" pitchFamily="18" charset="2"/>
              </a:rPr>
              <a:t>24</a:t>
            </a:r>
            <a:r>
              <a:rPr lang="zh-TW" altLang="en-US" sz="4800" dirty="0" smtClean="0">
                <a:solidFill>
                  <a:srgbClr val="FF0000"/>
                </a:solidFill>
                <a:latin typeface="標楷體" pitchFamily="65" charset="-120"/>
                <a:sym typeface="Wingdings 2" pitchFamily="18" charset="2"/>
              </a:rPr>
              <a:t>條之</a:t>
            </a:r>
            <a:r>
              <a:rPr lang="en-US" altLang="zh-TW" sz="4800" dirty="0" smtClean="0">
                <a:solidFill>
                  <a:srgbClr val="FF0000"/>
                </a:solidFill>
                <a:latin typeface="標楷體" pitchFamily="65" charset="-120"/>
                <a:sym typeface="Wingdings 2" pitchFamily="18" charset="2"/>
              </a:rPr>
              <a:t>1</a:t>
            </a:r>
            <a:r>
              <a:rPr lang="zh-TW" altLang="en-US" sz="4800" dirty="0" smtClean="0">
                <a:solidFill>
                  <a:srgbClr val="FF0000"/>
                </a:solidFill>
                <a:latin typeface="標楷體" pitchFamily="65" charset="-120"/>
                <a:sym typeface="Wingdings 2" pitchFamily="18" charset="2"/>
              </a:rPr>
              <a:t>第三項</a:t>
            </a:r>
            <a:endParaRPr lang="zh-TW" altLang="zh-TW" sz="4800" dirty="0">
              <a:solidFill>
                <a:srgbClr val="FF0000"/>
              </a:solidFill>
              <a:latin typeface="標楷體" pitchFamily="65" charset="-120"/>
              <a:sym typeface="Wingdings 2" pitchFamily="18" charset="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dirty="0"/>
          </a:p>
        </p:txBody>
      </p:sp>
      <p:pic>
        <p:nvPicPr>
          <p:cNvPr id="10" name="圖片 9" descr="13A5S40H3D0-93522.jpg"/>
          <p:cNvPicPr>
            <a:picLocks noChangeAspect="1"/>
          </p:cNvPicPr>
          <p:nvPr/>
        </p:nvPicPr>
        <p:blipFill>
          <a:blip r:embed="rId2" cstate="print"/>
          <a:stretch>
            <a:fillRect/>
          </a:stretch>
        </p:blipFill>
        <p:spPr>
          <a:xfrm>
            <a:off x="0" y="0"/>
            <a:ext cx="3714744" cy="6858000"/>
          </a:xfrm>
          <a:prstGeom prst="rect">
            <a:avLst/>
          </a:prstGeom>
          <a:effectLst>
            <a:outerShdw blurRad="50800" dist="50800" dir="5400000" algn="ctr" rotWithShape="0">
              <a:srgbClr val="000000">
                <a:alpha val="0"/>
              </a:srgbClr>
            </a:outerShdw>
          </a:effectLst>
        </p:spPr>
      </p:pic>
      <p:sp>
        <p:nvSpPr>
          <p:cNvPr id="5" name="Rectangle 6"/>
          <p:cNvSpPr>
            <a:spLocks noChangeArrowheads="1"/>
          </p:cNvSpPr>
          <p:nvPr/>
        </p:nvSpPr>
        <p:spPr bwMode="auto">
          <a:xfrm>
            <a:off x="3214678" y="1428736"/>
            <a:ext cx="5328592" cy="3500486"/>
          </a:xfrm>
          <a:prstGeom prst="rect">
            <a:avLst/>
          </a:prstGeom>
          <a:noFill/>
          <a:ln w="9525">
            <a:noFill/>
            <a:miter lim="800000"/>
            <a:headEnd/>
            <a:tailEnd/>
          </a:ln>
        </p:spPr>
        <p:txBody>
          <a:bodyPr anchor="ctr"/>
          <a:lstStyle/>
          <a:p>
            <a:r>
              <a:rPr lang="zh-TW" altLang="en-US" sz="6600" dirty="0" smtClean="0">
                <a:solidFill>
                  <a:srgbClr val="0000CC"/>
                </a:solidFill>
              </a:rPr>
              <a:t>特休未休工資，如何計給</a:t>
            </a:r>
            <a:r>
              <a:rPr lang="zh-TW" altLang="en-US" sz="6600" dirty="0" smtClean="0">
                <a:solidFill>
                  <a:srgbClr val="0000CC"/>
                </a:solidFill>
                <a:effectLst>
                  <a:outerShdw blurRad="38100" dist="38100" dir="2700000" algn="tl">
                    <a:srgbClr val="000000">
                      <a:alpha val="43137"/>
                    </a:srgbClr>
                  </a:outerShdw>
                </a:effectLst>
                <a:latin typeface="華康行楷體W5(P)" pitchFamily="66" charset="-120"/>
                <a:ea typeface="華康行楷體W5(P)" pitchFamily="66" charset="-120"/>
                <a:sym typeface="Wingdings 2" pitchFamily="18" charset="2"/>
              </a:rPr>
              <a:t>？</a:t>
            </a:r>
            <a:endParaRPr lang="zh-TW" altLang="en-US" sz="6600" dirty="0">
              <a:solidFill>
                <a:srgbClr val="0000CC"/>
              </a:solidFill>
              <a:effectLst>
                <a:outerShdw blurRad="38100" dist="38100" dir="2700000" algn="tl">
                  <a:srgbClr val="000000">
                    <a:alpha val="43137"/>
                  </a:srgbClr>
                </a:outerShdw>
              </a:effectLst>
              <a:latin typeface="華康行楷體W5(P)" pitchFamily="66" charset="-120"/>
              <a:ea typeface="華康行楷體W5(P)" pitchFamily="66" charset="-120"/>
              <a:sym typeface="Wingdings 2" pitchFamily="18" charset="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755650" y="333375"/>
            <a:ext cx="7345363" cy="366713"/>
          </a:xfrm>
          <a:prstGeom prst="rect">
            <a:avLst/>
          </a:prstGeom>
          <a:noFill/>
          <a:ln w="9525">
            <a:noFill/>
            <a:miter lim="800000"/>
            <a:headEnd/>
            <a:tailEnd/>
          </a:ln>
        </p:spPr>
        <p:txBody>
          <a:bodyPr>
            <a:spAutoFit/>
          </a:bodyPr>
          <a:lstStyle/>
          <a:p>
            <a:pPr>
              <a:spcBef>
                <a:spcPct val="50000"/>
              </a:spcBef>
            </a:pPr>
            <a:endParaRPr lang="zh-TW" altLang="zh-TW"/>
          </a:p>
        </p:txBody>
      </p:sp>
      <p:pic>
        <p:nvPicPr>
          <p:cNvPr id="35843" name="Picture 3" descr="說明用圖案"/>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82628" name="Text Box 4"/>
          <p:cNvSpPr txBox="1">
            <a:spLocks noChangeArrowheads="1"/>
          </p:cNvSpPr>
          <p:nvPr/>
        </p:nvSpPr>
        <p:spPr bwMode="auto">
          <a:xfrm>
            <a:off x="2143108" y="1142984"/>
            <a:ext cx="6705600" cy="4926840"/>
          </a:xfrm>
          <a:prstGeom prst="rect">
            <a:avLst/>
          </a:prstGeom>
          <a:noFill/>
          <a:ln w="38100">
            <a:noFill/>
            <a:miter lim="800000"/>
            <a:headEnd/>
            <a:tailEnd/>
          </a:ln>
        </p:spPr>
        <p:txBody>
          <a:bodyPr wrap="square" lIns="102302" tIns="92636" rIns="102302" bIns="92636">
            <a:spAutoFit/>
          </a:bodyPr>
          <a:lstStyle/>
          <a:p>
            <a:pPr algn="l"/>
            <a:r>
              <a:rPr lang="zh-TW" altLang="en-US" sz="2800" dirty="0" smtClean="0">
                <a:solidFill>
                  <a:srgbClr val="0000CC"/>
                </a:solidFill>
              </a:rPr>
              <a:t>一、按勞工未休畢之特別休假日數，乘以</a:t>
            </a:r>
            <a:r>
              <a:rPr lang="en-US" altLang="zh-TW" sz="2800" dirty="0" smtClean="0">
                <a:solidFill>
                  <a:srgbClr val="0000CC"/>
                </a:solidFill>
              </a:rPr>
              <a:t/>
            </a:r>
            <a:br>
              <a:rPr lang="en-US" altLang="zh-TW" sz="2800" dirty="0" smtClean="0">
                <a:solidFill>
                  <a:srgbClr val="0000CC"/>
                </a:solidFill>
              </a:rPr>
            </a:br>
            <a:r>
              <a:rPr lang="zh-TW" altLang="en-US" sz="2800" dirty="0" smtClean="0">
                <a:solidFill>
                  <a:srgbClr val="0000CC"/>
                </a:solidFill>
              </a:rPr>
              <a:t>        其一日工資計發。 </a:t>
            </a:r>
            <a:r>
              <a:rPr lang="en-US" altLang="zh-TW" sz="2800" dirty="0" smtClean="0">
                <a:solidFill>
                  <a:srgbClr val="0000CC"/>
                </a:solidFill>
              </a:rPr>
              <a:t/>
            </a:r>
            <a:br>
              <a:rPr lang="en-US" altLang="zh-TW" sz="2800" dirty="0" smtClean="0">
                <a:solidFill>
                  <a:srgbClr val="0000CC"/>
                </a:solidFill>
              </a:rPr>
            </a:br>
            <a:r>
              <a:rPr lang="zh-TW" altLang="en-US" sz="2800" dirty="0" smtClean="0">
                <a:solidFill>
                  <a:srgbClr val="0000CC"/>
                </a:solidFill>
              </a:rPr>
              <a:t>二、前目所定</a:t>
            </a:r>
            <a:r>
              <a:rPr lang="zh-TW" altLang="en-US" sz="2800" u="sng" dirty="0" smtClean="0">
                <a:solidFill>
                  <a:srgbClr val="0000CC"/>
                </a:solidFill>
              </a:rPr>
              <a:t>一日工資，為勞工之特別休</a:t>
            </a:r>
            <a:r>
              <a:rPr lang="en-US" altLang="zh-TW" sz="2800" u="sng" dirty="0" smtClean="0">
                <a:solidFill>
                  <a:srgbClr val="0000CC"/>
                </a:solidFill>
              </a:rPr>
              <a:t/>
            </a:r>
            <a:br>
              <a:rPr lang="en-US" altLang="zh-TW" sz="2800" u="sng" dirty="0" smtClean="0">
                <a:solidFill>
                  <a:srgbClr val="0000CC"/>
                </a:solidFill>
              </a:rPr>
            </a:br>
            <a:r>
              <a:rPr lang="zh-TW" altLang="en-US" sz="2800" dirty="0" smtClean="0">
                <a:solidFill>
                  <a:srgbClr val="0000CC"/>
                </a:solidFill>
              </a:rPr>
              <a:t>        </a:t>
            </a:r>
            <a:r>
              <a:rPr lang="zh-TW" altLang="en-US" sz="2800" u="sng" dirty="0" smtClean="0">
                <a:solidFill>
                  <a:srgbClr val="0000CC"/>
                </a:solidFill>
              </a:rPr>
              <a:t>假於年度終結或契約終止前一日之正</a:t>
            </a:r>
            <a:r>
              <a:rPr lang="en-US" altLang="zh-TW" sz="2800" u="sng" dirty="0" smtClean="0">
                <a:solidFill>
                  <a:srgbClr val="0000CC"/>
                </a:solidFill>
              </a:rPr>
              <a:t/>
            </a:r>
            <a:br>
              <a:rPr lang="en-US" altLang="zh-TW" sz="2800" u="sng" dirty="0" smtClean="0">
                <a:solidFill>
                  <a:srgbClr val="0000CC"/>
                </a:solidFill>
              </a:rPr>
            </a:br>
            <a:r>
              <a:rPr lang="zh-TW" altLang="en-US" sz="2800" dirty="0" smtClean="0">
                <a:solidFill>
                  <a:srgbClr val="0000CC"/>
                </a:solidFill>
              </a:rPr>
              <a:t>        </a:t>
            </a:r>
            <a:r>
              <a:rPr lang="zh-TW" altLang="en-US" sz="2800" u="sng" dirty="0" smtClean="0">
                <a:solidFill>
                  <a:srgbClr val="0000CC"/>
                </a:solidFill>
              </a:rPr>
              <a:t>常工作時間所得之工資</a:t>
            </a:r>
            <a:r>
              <a:rPr lang="zh-TW" altLang="en-US" sz="2800" dirty="0" smtClean="0">
                <a:solidFill>
                  <a:srgbClr val="0000CC"/>
                </a:solidFill>
              </a:rPr>
              <a:t>。其為計月者，</a:t>
            </a:r>
            <a:r>
              <a:rPr lang="en-US" altLang="zh-TW" sz="2800" dirty="0" smtClean="0">
                <a:solidFill>
                  <a:srgbClr val="0000CC"/>
                </a:solidFill>
              </a:rPr>
              <a:t/>
            </a:r>
            <a:br>
              <a:rPr lang="en-US" altLang="zh-TW" sz="2800" dirty="0" smtClean="0">
                <a:solidFill>
                  <a:srgbClr val="0000CC"/>
                </a:solidFill>
              </a:rPr>
            </a:br>
            <a:r>
              <a:rPr lang="zh-TW" altLang="en-US" sz="2800" dirty="0" smtClean="0">
                <a:solidFill>
                  <a:srgbClr val="0000CC"/>
                </a:solidFill>
              </a:rPr>
              <a:t>        為年度終結或契約終止前最近一個月</a:t>
            </a:r>
            <a:r>
              <a:rPr lang="en-US" altLang="zh-TW" sz="2800" dirty="0" smtClean="0">
                <a:solidFill>
                  <a:srgbClr val="0000CC"/>
                </a:solidFill>
              </a:rPr>
              <a:t/>
            </a:r>
            <a:br>
              <a:rPr lang="en-US" altLang="zh-TW" sz="2800" dirty="0" smtClean="0">
                <a:solidFill>
                  <a:srgbClr val="0000CC"/>
                </a:solidFill>
              </a:rPr>
            </a:br>
            <a:r>
              <a:rPr lang="zh-TW" altLang="en-US" sz="2800" dirty="0" smtClean="0">
                <a:solidFill>
                  <a:srgbClr val="0000CC"/>
                </a:solidFill>
              </a:rPr>
              <a:t>        正常工作時間所得之工資除以三十所</a:t>
            </a:r>
            <a:r>
              <a:rPr lang="en-US" altLang="zh-TW" sz="2800" dirty="0" smtClean="0">
                <a:solidFill>
                  <a:srgbClr val="0000CC"/>
                </a:solidFill>
              </a:rPr>
              <a:t/>
            </a:r>
            <a:br>
              <a:rPr lang="en-US" altLang="zh-TW" sz="2800" dirty="0" smtClean="0">
                <a:solidFill>
                  <a:srgbClr val="0000CC"/>
                </a:solidFill>
              </a:rPr>
            </a:br>
            <a:r>
              <a:rPr lang="zh-TW" altLang="en-US" sz="2800" dirty="0" smtClean="0">
                <a:solidFill>
                  <a:srgbClr val="0000CC"/>
                </a:solidFill>
              </a:rPr>
              <a:t>        得之金額。 </a:t>
            </a:r>
            <a:r>
              <a:rPr lang="en-US" altLang="zh-TW" sz="2800" dirty="0" smtClean="0">
                <a:solidFill>
                  <a:srgbClr val="0000CC"/>
                </a:solidFill>
              </a:rPr>
              <a:t/>
            </a:r>
            <a:br>
              <a:rPr lang="en-US" altLang="zh-TW" sz="2800" dirty="0" smtClean="0">
                <a:solidFill>
                  <a:srgbClr val="0000CC"/>
                </a:solidFill>
              </a:rPr>
            </a:br>
            <a:r>
              <a:rPr lang="zh-TW" altLang="en-US" sz="2800" dirty="0" smtClean="0">
                <a:solidFill>
                  <a:srgbClr val="0000CC"/>
                </a:solidFill>
              </a:rPr>
              <a:t>三、勞雇雙方協商</a:t>
            </a:r>
            <a:r>
              <a:rPr lang="zh-TW" altLang="en-US" sz="2800" u="sng" dirty="0" smtClean="0"/>
              <a:t>遞延</a:t>
            </a:r>
            <a:r>
              <a:rPr lang="zh-TW" altLang="en-US" sz="2800" dirty="0" smtClean="0">
                <a:solidFill>
                  <a:srgbClr val="0000CC"/>
                </a:solidFill>
              </a:rPr>
              <a:t>至次一年度實施者，</a:t>
            </a:r>
            <a:r>
              <a:rPr lang="en-US" altLang="zh-TW" sz="2800" dirty="0" smtClean="0">
                <a:solidFill>
                  <a:srgbClr val="0000CC"/>
                </a:solidFill>
              </a:rPr>
              <a:t/>
            </a:r>
            <a:br>
              <a:rPr lang="en-US" altLang="zh-TW" sz="2800" dirty="0" smtClean="0">
                <a:solidFill>
                  <a:srgbClr val="0000CC"/>
                </a:solidFill>
              </a:rPr>
            </a:br>
            <a:r>
              <a:rPr lang="zh-TW" altLang="en-US" sz="2800" dirty="0" smtClean="0">
                <a:solidFill>
                  <a:srgbClr val="0000CC"/>
                </a:solidFill>
              </a:rPr>
              <a:t>        </a:t>
            </a:r>
            <a:r>
              <a:rPr lang="zh-TW" altLang="en-US" sz="2800" dirty="0" smtClean="0"/>
              <a:t>按原特別休假年度</a:t>
            </a:r>
            <a:r>
              <a:rPr lang="zh-TW" altLang="en-US" sz="2800" dirty="0" smtClean="0">
                <a:solidFill>
                  <a:srgbClr val="0000CC"/>
                </a:solidFill>
              </a:rPr>
              <a:t>終結時應發給工資</a:t>
            </a:r>
            <a:r>
              <a:rPr lang="en-US" altLang="zh-TW" sz="2800" dirty="0" smtClean="0">
                <a:solidFill>
                  <a:srgbClr val="0000CC"/>
                </a:solidFill>
              </a:rPr>
              <a:t/>
            </a:r>
            <a:br>
              <a:rPr lang="en-US" altLang="zh-TW" sz="2800" dirty="0" smtClean="0">
                <a:solidFill>
                  <a:srgbClr val="0000CC"/>
                </a:solidFill>
              </a:rPr>
            </a:br>
            <a:r>
              <a:rPr lang="zh-TW" altLang="en-US" sz="2800" dirty="0" smtClean="0">
                <a:solidFill>
                  <a:srgbClr val="0000CC"/>
                </a:solidFill>
              </a:rPr>
              <a:t>        之基準計發。</a:t>
            </a:r>
            <a:endParaRPr lang="zh-TW" altLang="en-US" sz="2800" dirty="0">
              <a:solidFill>
                <a:srgbClr val="0000CC"/>
              </a:solidFill>
            </a:endParaRPr>
          </a:p>
        </p:txBody>
      </p:sp>
      <p:sp>
        <p:nvSpPr>
          <p:cNvPr id="5" name="Text Box 4"/>
          <p:cNvSpPr txBox="1">
            <a:spLocks noChangeArrowheads="1"/>
          </p:cNvSpPr>
          <p:nvPr/>
        </p:nvSpPr>
        <p:spPr bwMode="auto">
          <a:xfrm>
            <a:off x="1371600" y="5901926"/>
            <a:ext cx="7772400" cy="956074"/>
          </a:xfrm>
          <a:prstGeom prst="rect">
            <a:avLst/>
          </a:prstGeom>
          <a:noFill/>
          <a:ln w="38100">
            <a:noFill/>
            <a:miter lim="800000"/>
            <a:headEnd/>
            <a:tailEnd/>
          </a:ln>
        </p:spPr>
        <p:txBody>
          <a:bodyPr wrap="square" lIns="102302" tIns="92636" rIns="102302" bIns="92636">
            <a:spAutoFit/>
          </a:bodyPr>
          <a:lstStyle/>
          <a:p>
            <a:pPr marL="342900" indent="-342900">
              <a:lnSpc>
                <a:spcPct val="140000"/>
              </a:lnSpc>
              <a:spcBef>
                <a:spcPct val="20000"/>
              </a:spcBef>
            </a:pPr>
            <a:r>
              <a:rPr lang="zh-TW" altLang="en-US" sz="4000" dirty="0" smtClean="0">
                <a:solidFill>
                  <a:srgbClr val="C00000"/>
                </a:solidFill>
                <a:latin typeface="標楷體" pitchFamily="65" charset="-120"/>
                <a:sym typeface="Wingdings 2" pitchFamily="18" charset="2"/>
              </a:rPr>
              <a:t>勞細則第</a:t>
            </a:r>
            <a:r>
              <a:rPr lang="en-US" altLang="zh-TW" sz="4000" dirty="0" smtClean="0">
                <a:solidFill>
                  <a:srgbClr val="C00000"/>
                </a:solidFill>
                <a:latin typeface="標楷體" pitchFamily="65" charset="-120"/>
                <a:sym typeface="Wingdings 2" pitchFamily="18" charset="2"/>
              </a:rPr>
              <a:t>24</a:t>
            </a:r>
            <a:r>
              <a:rPr lang="zh-TW" altLang="en-US" sz="4000" dirty="0" smtClean="0">
                <a:solidFill>
                  <a:srgbClr val="C00000"/>
                </a:solidFill>
                <a:latin typeface="標楷體" pitchFamily="65" charset="-120"/>
                <a:sym typeface="Wingdings 2" pitchFamily="18" charset="2"/>
              </a:rPr>
              <a:t>條之</a:t>
            </a:r>
            <a:r>
              <a:rPr lang="en-US" altLang="zh-TW" sz="4000" dirty="0" smtClean="0">
                <a:solidFill>
                  <a:srgbClr val="C00000"/>
                </a:solidFill>
                <a:latin typeface="標楷體" pitchFamily="65" charset="-120"/>
                <a:sym typeface="Wingdings 2" pitchFamily="18" charset="2"/>
              </a:rPr>
              <a:t>1</a:t>
            </a:r>
            <a:r>
              <a:rPr lang="zh-TW" altLang="en-US" sz="4000" dirty="0" smtClean="0">
                <a:solidFill>
                  <a:srgbClr val="C00000"/>
                </a:solidFill>
                <a:latin typeface="標楷體" pitchFamily="65" charset="-120"/>
                <a:sym typeface="Wingdings 2" pitchFamily="18" charset="2"/>
              </a:rPr>
              <a:t>第二項</a:t>
            </a:r>
            <a:endParaRPr lang="zh-TW" altLang="zh-TW" sz="4000" dirty="0">
              <a:solidFill>
                <a:srgbClr val="C00000"/>
              </a:solidFill>
              <a:latin typeface="標楷體" pitchFamily="65" charset="-120"/>
              <a:sym typeface="Wingdings 2" pitchFamily="18" charset="2"/>
            </a:endParaRPr>
          </a:p>
        </p:txBody>
      </p:sp>
      <p:sp>
        <p:nvSpPr>
          <p:cNvPr id="6" name="Text Box 4"/>
          <p:cNvSpPr txBox="1">
            <a:spLocks noChangeArrowheads="1"/>
          </p:cNvSpPr>
          <p:nvPr/>
        </p:nvSpPr>
        <p:spPr bwMode="auto">
          <a:xfrm>
            <a:off x="1571604" y="428604"/>
            <a:ext cx="7358114" cy="1048856"/>
          </a:xfrm>
          <a:prstGeom prst="rect">
            <a:avLst/>
          </a:prstGeom>
          <a:noFill/>
          <a:ln w="38100">
            <a:noFill/>
            <a:miter lim="800000"/>
            <a:headEnd/>
            <a:tailEnd/>
          </a:ln>
        </p:spPr>
        <p:txBody>
          <a:bodyPr wrap="square" lIns="102302" tIns="92636" rIns="102302" bIns="92636">
            <a:spAutoFit/>
          </a:bodyPr>
          <a:lstStyle/>
          <a:p>
            <a:pPr marL="342900" indent="-342900">
              <a:lnSpc>
                <a:spcPct val="140000"/>
              </a:lnSpc>
              <a:spcBef>
                <a:spcPct val="20000"/>
              </a:spcBef>
            </a:pPr>
            <a:r>
              <a:rPr lang="zh-TW" altLang="en-US" sz="4000" dirty="0" smtClean="0">
                <a:solidFill>
                  <a:srgbClr val="FF0000"/>
                </a:solidFill>
              </a:rPr>
              <a:t>發給工資之基準</a:t>
            </a:r>
            <a:endParaRPr lang="zh-TW" altLang="zh-TW" sz="4000" dirty="0">
              <a:solidFill>
                <a:srgbClr val="FF0000"/>
              </a:solidFill>
              <a:latin typeface="標楷體" pitchFamily="65" charset="-120"/>
              <a:sym typeface="Wingdings 2" pitchFamily="18" charset="2"/>
            </a:endParaRPr>
          </a:p>
        </p:txBody>
      </p:sp>
      <p:sp>
        <p:nvSpPr>
          <p:cNvPr id="7" name="橢圓 6"/>
          <p:cNvSpPr/>
          <p:nvPr/>
        </p:nvSpPr>
        <p:spPr bwMode="auto">
          <a:xfrm>
            <a:off x="6786578" y="3357562"/>
            <a:ext cx="2143140" cy="500066"/>
          </a:xfrm>
          <a:prstGeom prst="ellipse">
            <a:avLst/>
          </a:prstGeom>
          <a:noFill/>
          <a:ln cmpd="dbl">
            <a:solidFill>
              <a:srgbClr val="FF0000"/>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eaLnBrk="0" hangingPunct="0">
              <a:defRPr/>
            </a:pPr>
            <a:endParaRPr kumimoji="0" lang="zh-TW" altLang="en-US" sz="2400" dirty="0">
              <a:solidFill>
                <a:schemeClr val="bg1"/>
              </a:solidFill>
              <a:latin typeface="標楷體" pitchFamily="65" charset="-120"/>
              <a:ea typeface="標楷體" pitchFamily="65" charset="-120"/>
            </a:endParaRPr>
          </a:p>
        </p:txBody>
      </p:sp>
      <p:sp>
        <p:nvSpPr>
          <p:cNvPr id="8" name="橢圓 7"/>
          <p:cNvSpPr/>
          <p:nvPr/>
        </p:nvSpPr>
        <p:spPr bwMode="auto">
          <a:xfrm>
            <a:off x="2786050" y="3786190"/>
            <a:ext cx="2500330" cy="500066"/>
          </a:xfrm>
          <a:prstGeom prst="ellipse">
            <a:avLst/>
          </a:prstGeom>
          <a:noFill/>
          <a:ln cmpd="dbl">
            <a:solidFill>
              <a:srgbClr val="FF0000"/>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eaLnBrk="0" hangingPunct="0">
              <a:defRPr/>
            </a:pPr>
            <a:endParaRPr kumimoji="0" lang="zh-TW" altLang="en-US" sz="2400" dirty="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755650" y="333375"/>
            <a:ext cx="7345363" cy="366713"/>
          </a:xfrm>
          <a:prstGeom prst="rect">
            <a:avLst/>
          </a:prstGeom>
          <a:noFill/>
          <a:ln w="9525">
            <a:noFill/>
            <a:miter lim="800000"/>
            <a:headEnd/>
            <a:tailEnd/>
          </a:ln>
        </p:spPr>
        <p:txBody>
          <a:bodyPr>
            <a:spAutoFit/>
          </a:bodyPr>
          <a:lstStyle/>
          <a:p>
            <a:pPr>
              <a:spcBef>
                <a:spcPct val="50000"/>
              </a:spcBef>
            </a:pPr>
            <a:endParaRPr lang="zh-TW" altLang="zh-TW"/>
          </a:p>
        </p:txBody>
      </p:sp>
      <p:cxnSp>
        <p:nvCxnSpPr>
          <p:cNvPr id="8" name="直線接點 7"/>
          <p:cNvCxnSpPr/>
          <p:nvPr/>
        </p:nvCxnSpPr>
        <p:spPr>
          <a:xfrm>
            <a:off x="7162800" y="3048000"/>
            <a:ext cx="218256" cy="6896"/>
          </a:xfrm>
          <a:prstGeom prst="line">
            <a:avLst/>
          </a:prstGeom>
          <a:ln w="28575" cmpd="sng">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rot="5400000">
            <a:off x="1410494" y="3923506"/>
            <a:ext cx="3276600" cy="1588"/>
          </a:xfrm>
          <a:prstGeom prst="line">
            <a:avLst/>
          </a:prstGeom>
          <a:ln w="28575" cmpd="sng">
            <a:solidFill>
              <a:srgbClr val="0000CC"/>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990600" y="304800"/>
            <a:ext cx="6955750" cy="830997"/>
          </a:xfrm>
          <a:prstGeom prst="rect">
            <a:avLst/>
          </a:prstGeom>
        </p:spPr>
        <p:txBody>
          <a:bodyPr wrap="square">
            <a:spAutoFit/>
          </a:bodyPr>
          <a:lstStyle/>
          <a:p>
            <a:r>
              <a:rPr lang="zh-TW" altLang="zh-TW" sz="4800" dirty="0" smtClean="0">
                <a:solidFill>
                  <a:srgbClr val="FF0000"/>
                </a:solidFill>
                <a:latin typeface="標楷體" pitchFamily="65" charset="-120"/>
              </a:rPr>
              <a:t>勞動檢查</a:t>
            </a:r>
            <a:r>
              <a:rPr lang="zh-TW" altLang="en-US" sz="4800" dirty="0" smtClean="0">
                <a:solidFill>
                  <a:srgbClr val="FF0000"/>
                </a:solidFill>
                <a:latin typeface="標楷體" pitchFamily="65" charset="-120"/>
              </a:rPr>
              <a:t>重點</a:t>
            </a:r>
            <a:r>
              <a:rPr lang="zh-TW" altLang="zh-TW" sz="4800" dirty="0" smtClean="0">
                <a:solidFill>
                  <a:srgbClr val="FF0000"/>
                </a:solidFill>
                <a:latin typeface="標楷體" pitchFamily="65" charset="-120"/>
              </a:rPr>
              <a:t>提示</a:t>
            </a:r>
            <a:r>
              <a:rPr lang="en-US" altLang="zh-TW" sz="4800" dirty="0" smtClean="0">
                <a:solidFill>
                  <a:srgbClr val="FF0000"/>
                </a:solidFill>
                <a:latin typeface="標楷體" pitchFamily="65" charset="-120"/>
              </a:rPr>
              <a:t>(</a:t>
            </a:r>
            <a:r>
              <a:rPr lang="zh-TW" altLang="en-US" sz="4800" dirty="0" smtClean="0">
                <a:solidFill>
                  <a:srgbClr val="FF0000"/>
                </a:solidFill>
                <a:latin typeface="標楷體" pitchFamily="65" charset="-120"/>
              </a:rPr>
              <a:t>一</a:t>
            </a:r>
            <a:r>
              <a:rPr lang="en-US" altLang="zh-TW" sz="4800" dirty="0" smtClean="0">
                <a:solidFill>
                  <a:srgbClr val="FF0000"/>
                </a:solidFill>
                <a:latin typeface="標楷體" pitchFamily="65" charset="-120"/>
              </a:rPr>
              <a:t>)</a:t>
            </a:r>
            <a:endParaRPr lang="zh-TW" altLang="en-US" sz="4800" dirty="0">
              <a:solidFill>
                <a:srgbClr val="FF0000"/>
              </a:solidFill>
              <a:latin typeface="標楷體" pitchFamily="65" charset="-120"/>
            </a:endParaRPr>
          </a:p>
        </p:txBody>
      </p:sp>
      <p:pic>
        <p:nvPicPr>
          <p:cNvPr id="18" name="圖片 17"/>
          <p:cNvPicPr/>
          <p:nvPr/>
        </p:nvPicPr>
        <p:blipFill>
          <a:blip r:embed="rId2"/>
          <a:srcRect/>
          <a:stretch>
            <a:fillRect/>
          </a:stretch>
        </p:blipFill>
        <p:spPr bwMode="auto">
          <a:xfrm>
            <a:off x="685800" y="1447800"/>
            <a:ext cx="1743075" cy="904875"/>
          </a:xfrm>
          <a:prstGeom prst="rect">
            <a:avLst/>
          </a:prstGeom>
          <a:noFill/>
          <a:ln w="9525">
            <a:noFill/>
            <a:miter lim="800000"/>
            <a:headEnd/>
            <a:tailEnd/>
          </a:ln>
        </p:spPr>
      </p:pic>
      <p:cxnSp>
        <p:nvCxnSpPr>
          <p:cNvPr id="33" name="直線接點 32"/>
          <p:cNvCxnSpPr/>
          <p:nvPr/>
        </p:nvCxnSpPr>
        <p:spPr>
          <a:xfrm>
            <a:off x="3048000" y="3048000"/>
            <a:ext cx="218256" cy="6896"/>
          </a:xfrm>
          <a:prstGeom prst="line">
            <a:avLst/>
          </a:prstGeom>
          <a:ln w="28575" cmpd="sng">
            <a:solidFill>
              <a:srgbClr val="0000CC"/>
            </a:solidFill>
          </a:ln>
        </p:spPr>
        <p:style>
          <a:lnRef idx="1">
            <a:schemeClr val="accent1"/>
          </a:lnRef>
          <a:fillRef idx="0">
            <a:schemeClr val="accent1"/>
          </a:fillRef>
          <a:effectRef idx="0">
            <a:schemeClr val="accent1"/>
          </a:effectRef>
          <a:fontRef idx="minor">
            <a:schemeClr val="tx1"/>
          </a:fontRef>
        </p:style>
      </p:cxnSp>
      <p:pic>
        <p:nvPicPr>
          <p:cNvPr id="22" name="圖片 21"/>
          <p:cNvPicPr/>
          <p:nvPr/>
        </p:nvPicPr>
        <p:blipFill>
          <a:blip r:embed="rId3"/>
          <a:srcRect/>
          <a:stretch>
            <a:fillRect/>
          </a:stretch>
        </p:blipFill>
        <p:spPr bwMode="auto">
          <a:xfrm>
            <a:off x="3200400" y="2590800"/>
            <a:ext cx="1400175" cy="866775"/>
          </a:xfrm>
          <a:prstGeom prst="rect">
            <a:avLst/>
          </a:prstGeom>
          <a:noFill/>
          <a:ln w="9525">
            <a:noFill/>
            <a:miter lim="800000"/>
            <a:headEnd/>
            <a:tailEnd/>
          </a:ln>
        </p:spPr>
      </p:pic>
      <p:pic>
        <p:nvPicPr>
          <p:cNvPr id="19" name="圖片 18"/>
          <p:cNvPicPr/>
          <p:nvPr/>
        </p:nvPicPr>
        <p:blipFill>
          <a:blip r:embed="rId4"/>
          <a:srcRect/>
          <a:stretch>
            <a:fillRect/>
          </a:stretch>
        </p:blipFill>
        <p:spPr bwMode="auto">
          <a:xfrm>
            <a:off x="2819400" y="1447800"/>
            <a:ext cx="1743075" cy="876300"/>
          </a:xfrm>
          <a:prstGeom prst="rect">
            <a:avLst/>
          </a:prstGeom>
          <a:noFill/>
          <a:ln w="9525">
            <a:noFill/>
            <a:miter lim="800000"/>
            <a:headEnd/>
            <a:tailEnd/>
          </a:ln>
        </p:spPr>
      </p:pic>
      <p:cxnSp>
        <p:nvCxnSpPr>
          <p:cNvPr id="34" name="直線接點 33"/>
          <p:cNvCxnSpPr/>
          <p:nvPr/>
        </p:nvCxnSpPr>
        <p:spPr>
          <a:xfrm>
            <a:off x="7162800" y="4343400"/>
            <a:ext cx="218256" cy="6896"/>
          </a:xfrm>
          <a:prstGeom prst="line">
            <a:avLst/>
          </a:prstGeom>
          <a:ln w="28575" cmpd="sng">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5105400" y="3048000"/>
            <a:ext cx="218256" cy="6896"/>
          </a:xfrm>
          <a:prstGeom prst="line">
            <a:avLst/>
          </a:prstGeom>
          <a:ln w="28575" cmpd="sng">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5105400" y="4343400"/>
            <a:ext cx="218256" cy="6896"/>
          </a:xfrm>
          <a:prstGeom prst="line">
            <a:avLst/>
          </a:prstGeom>
          <a:ln w="28575" cmpd="sng">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a:off x="3048000" y="5562600"/>
            <a:ext cx="218256" cy="6896"/>
          </a:xfrm>
          <a:prstGeom prst="line">
            <a:avLst/>
          </a:prstGeom>
          <a:ln w="28575" cmpd="sng">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3048000" y="4267200"/>
            <a:ext cx="218256" cy="6896"/>
          </a:xfrm>
          <a:prstGeom prst="line">
            <a:avLst/>
          </a:prstGeom>
          <a:ln w="28575" cmpd="sng">
            <a:solidFill>
              <a:srgbClr val="0000CC"/>
            </a:solidFill>
          </a:ln>
        </p:spPr>
        <p:style>
          <a:lnRef idx="1">
            <a:schemeClr val="accent1"/>
          </a:lnRef>
          <a:fillRef idx="0">
            <a:schemeClr val="accent1"/>
          </a:fillRef>
          <a:effectRef idx="0">
            <a:schemeClr val="accent1"/>
          </a:effectRef>
          <a:fontRef idx="minor">
            <a:schemeClr val="tx1"/>
          </a:fontRef>
        </p:style>
      </p:cxnSp>
      <p:pic>
        <p:nvPicPr>
          <p:cNvPr id="23" name="圖片 22"/>
          <p:cNvPicPr/>
          <p:nvPr/>
        </p:nvPicPr>
        <p:blipFill>
          <a:blip r:embed="rId5"/>
          <a:srcRect/>
          <a:stretch>
            <a:fillRect/>
          </a:stretch>
        </p:blipFill>
        <p:spPr bwMode="auto">
          <a:xfrm>
            <a:off x="3200400" y="3810000"/>
            <a:ext cx="1400175" cy="876300"/>
          </a:xfrm>
          <a:prstGeom prst="rect">
            <a:avLst/>
          </a:prstGeom>
          <a:noFill/>
          <a:ln w="9525">
            <a:noFill/>
            <a:miter lim="800000"/>
            <a:headEnd/>
            <a:tailEnd/>
          </a:ln>
        </p:spPr>
      </p:pic>
      <p:pic>
        <p:nvPicPr>
          <p:cNvPr id="24" name="圖片 23"/>
          <p:cNvPicPr/>
          <p:nvPr/>
        </p:nvPicPr>
        <p:blipFill>
          <a:blip r:embed="rId6"/>
          <a:srcRect/>
          <a:stretch>
            <a:fillRect/>
          </a:stretch>
        </p:blipFill>
        <p:spPr bwMode="auto">
          <a:xfrm>
            <a:off x="3200400" y="5029200"/>
            <a:ext cx="1400175" cy="857250"/>
          </a:xfrm>
          <a:prstGeom prst="rect">
            <a:avLst/>
          </a:prstGeom>
          <a:noFill/>
          <a:ln w="9525">
            <a:noFill/>
            <a:miter lim="800000"/>
            <a:headEnd/>
            <a:tailEnd/>
          </a:ln>
        </p:spPr>
      </p:pic>
      <p:cxnSp>
        <p:nvCxnSpPr>
          <p:cNvPr id="39" name="直線接點 38"/>
          <p:cNvCxnSpPr/>
          <p:nvPr/>
        </p:nvCxnSpPr>
        <p:spPr>
          <a:xfrm rot="5400000">
            <a:off x="3848100" y="3086100"/>
            <a:ext cx="2514600" cy="1588"/>
          </a:xfrm>
          <a:prstGeom prst="line">
            <a:avLst/>
          </a:prstGeom>
          <a:ln w="28575" cmpd="sng">
            <a:solidFill>
              <a:srgbClr val="0000CC"/>
            </a:solidFill>
          </a:ln>
        </p:spPr>
        <p:style>
          <a:lnRef idx="1">
            <a:schemeClr val="accent1"/>
          </a:lnRef>
          <a:fillRef idx="0">
            <a:schemeClr val="accent1"/>
          </a:fillRef>
          <a:effectRef idx="0">
            <a:schemeClr val="accent1"/>
          </a:effectRef>
          <a:fontRef idx="minor">
            <a:schemeClr val="tx1"/>
          </a:fontRef>
        </p:style>
      </p:cxnSp>
      <p:pic>
        <p:nvPicPr>
          <p:cNvPr id="20" name="圖片 19"/>
          <p:cNvPicPr/>
          <p:nvPr/>
        </p:nvPicPr>
        <p:blipFill>
          <a:blip r:embed="rId7"/>
          <a:srcRect/>
          <a:stretch>
            <a:fillRect/>
          </a:stretch>
        </p:blipFill>
        <p:spPr bwMode="auto">
          <a:xfrm>
            <a:off x="4953000" y="1447800"/>
            <a:ext cx="1743075" cy="847725"/>
          </a:xfrm>
          <a:prstGeom prst="rect">
            <a:avLst/>
          </a:prstGeom>
          <a:noFill/>
          <a:ln w="9525">
            <a:noFill/>
            <a:miter lim="800000"/>
            <a:headEnd/>
            <a:tailEnd/>
          </a:ln>
        </p:spPr>
      </p:pic>
      <p:pic>
        <p:nvPicPr>
          <p:cNvPr id="27" name="圖片 26"/>
          <p:cNvPicPr/>
          <p:nvPr/>
        </p:nvPicPr>
        <p:blipFill>
          <a:blip r:embed="rId8"/>
          <a:srcRect/>
          <a:stretch>
            <a:fillRect/>
          </a:stretch>
        </p:blipFill>
        <p:spPr bwMode="auto">
          <a:xfrm>
            <a:off x="5334000" y="3810000"/>
            <a:ext cx="1400175" cy="866775"/>
          </a:xfrm>
          <a:prstGeom prst="rect">
            <a:avLst/>
          </a:prstGeom>
          <a:noFill/>
          <a:ln w="9525">
            <a:noFill/>
            <a:miter lim="800000"/>
            <a:headEnd/>
            <a:tailEnd/>
          </a:ln>
        </p:spPr>
      </p:pic>
      <p:pic>
        <p:nvPicPr>
          <p:cNvPr id="26" name="圖片 25"/>
          <p:cNvPicPr/>
          <p:nvPr/>
        </p:nvPicPr>
        <p:blipFill>
          <a:blip r:embed="rId9"/>
          <a:srcRect/>
          <a:stretch>
            <a:fillRect/>
          </a:stretch>
        </p:blipFill>
        <p:spPr bwMode="auto">
          <a:xfrm>
            <a:off x="5334000" y="2590800"/>
            <a:ext cx="1400175" cy="847725"/>
          </a:xfrm>
          <a:prstGeom prst="rect">
            <a:avLst/>
          </a:prstGeom>
          <a:noFill/>
          <a:ln w="9525">
            <a:noFill/>
            <a:miter lim="800000"/>
            <a:headEnd/>
            <a:tailEnd/>
          </a:ln>
        </p:spPr>
      </p:pic>
      <p:cxnSp>
        <p:nvCxnSpPr>
          <p:cNvPr id="41" name="直線接點 40"/>
          <p:cNvCxnSpPr/>
          <p:nvPr/>
        </p:nvCxnSpPr>
        <p:spPr>
          <a:xfrm rot="5400000">
            <a:off x="5906294" y="3085306"/>
            <a:ext cx="2514600" cy="1588"/>
          </a:xfrm>
          <a:prstGeom prst="line">
            <a:avLst/>
          </a:prstGeom>
          <a:ln w="28575" cmpd="sng">
            <a:solidFill>
              <a:srgbClr val="0000CC"/>
            </a:solidFill>
          </a:ln>
        </p:spPr>
        <p:style>
          <a:lnRef idx="1">
            <a:schemeClr val="accent1"/>
          </a:lnRef>
          <a:fillRef idx="0">
            <a:schemeClr val="accent1"/>
          </a:fillRef>
          <a:effectRef idx="0">
            <a:schemeClr val="accent1"/>
          </a:effectRef>
          <a:fontRef idx="minor">
            <a:schemeClr val="tx1"/>
          </a:fontRef>
        </p:style>
      </p:cxnSp>
      <p:pic>
        <p:nvPicPr>
          <p:cNvPr id="21" name="圖片 20"/>
          <p:cNvPicPr/>
          <p:nvPr/>
        </p:nvPicPr>
        <p:blipFill>
          <a:blip r:embed="rId10"/>
          <a:srcRect/>
          <a:stretch>
            <a:fillRect/>
          </a:stretch>
        </p:blipFill>
        <p:spPr bwMode="auto">
          <a:xfrm>
            <a:off x="7010400" y="1447800"/>
            <a:ext cx="1743075" cy="857250"/>
          </a:xfrm>
          <a:prstGeom prst="rect">
            <a:avLst/>
          </a:prstGeom>
          <a:noFill/>
          <a:ln w="9525">
            <a:noFill/>
            <a:miter lim="800000"/>
            <a:headEnd/>
            <a:tailEnd/>
          </a:ln>
        </p:spPr>
      </p:pic>
      <p:pic>
        <p:nvPicPr>
          <p:cNvPr id="29" name="圖片 28"/>
          <p:cNvPicPr/>
          <p:nvPr/>
        </p:nvPicPr>
        <p:blipFill>
          <a:blip r:embed="rId11"/>
          <a:srcRect/>
          <a:stretch>
            <a:fillRect/>
          </a:stretch>
        </p:blipFill>
        <p:spPr bwMode="auto">
          <a:xfrm>
            <a:off x="7391400" y="3810000"/>
            <a:ext cx="1400175" cy="847725"/>
          </a:xfrm>
          <a:prstGeom prst="rect">
            <a:avLst/>
          </a:prstGeom>
          <a:noFill/>
          <a:ln w="9525">
            <a:noFill/>
            <a:miter lim="800000"/>
            <a:headEnd/>
            <a:tailEnd/>
          </a:ln>
        </p:spPr>
      </p:pic>
      <p:pic>
        <p:nvPicPr>
          <p:cNvPr id="28" name="圖片 27"/>
          <p:cNvPicPr/>
          <p:nvPr/>
        </p:nvPicPr>
        <p:blipFill>
          <a:blip r:embed="rId12"/>
          <a:srcRect/>
          <a:stretch>
            <a:fillRect/>
          </a:stretch>
        </p:blipFill>
        <p:spPr bwMode="auto">
          <a:xfrm>
            <a:off x="7391400" y="2590800"/>
            <a:ext cx="1400175" cy="857250"/>
          </a:xfrm>
          <a:prstGeom prst="rect">
            <a:avLst/>
          </a:prstGeom>
          <a:noFill/>
          <a:ln w="9525">
            <a:noFill/>
            <a:miter lim="800000"/>
            <a:headEnd/>
            <a:tailEnd/>
          </a:ln>
        </p:spPr>
      </p:pic>
      <p:pic>
        <p:nvPicPr>
          <p:cNvPr id="221186" name="Picture 2"/>
          <p:cNvPicPr>
            <a:picLocks noChangeAspect="1" noChangeArrowheads="1"/>
          </p:cNvPicPr>
          <p:nvPr/>
        </p:nvPicPr>
        <p:blipFill>
          <a:blip r:embed="rId13"/>
          <a:srcRect/>
          <a:stretch>
            <a:fillRect/>
          </a:stretch>
        </p:blipFill>
        <p:spPr bwMode="auto">
          <a:xfrm>
            <a:off x="152400" y="3276600"/>
            <a:ext cx="2400300" cy="2095500"/>
          </a:xfrm>
          <a:prstGeom prst="rect">
            <a:avLst/>
          </a:prstGeom>
          <a:noFill/>
          <a:ln w="9525">
            <a:noFill/>
            <a:miter lim="800000"/>
            <a:headEnd/>
            <a:tailEnd/>
          </a:ln>
          <a:effectLst/>
        </p:spPr>
      </p:pic>
      <p:pic>
        <p:nvPicPr>
          <p:cNvPr id="42" name="圖片 19"/>
          <p:cNvPicPr>
            <a:picLocks noChangeAspect="1"/>
          </p:cNvPicPr>
          <p:nvPr/>
        </p:nvPicPr>
        <p:blipFill>
          <a:blip r:embed="rId14" cstate="email">
            <a:extLst>
              <a:ext uri="{28A0092B-C50C-407E-A947-70E740481C1C}">
                <a14:useLocalDpi xmlns="" xmlns:a14="http://schemas.microsoft.com/office/drawing/2010/main" val="0"/>
              </a:ext>
            </a:extLst>
          </a:blip>
          <a:srcRect/>
          <a:stretch>
            <a:fillRect/>
          </a:stretch>
        </p:blipFill>
        <p:spPr bwMode="auto">
          <a:xfrm>
            <a:off x="7315200" y="5136331"/>
            <a:ext cx="1463675" cy="14077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 name="矩形 30"/>
          <p:cNvSpPr/>
          <p:nvPr/>
        </p:nvSpPr>
        <p:spPr>
          <a:xfrm>
            <a:off x="1091287" y="6092829"/>
            <a:ext cx="6955750" cy="646331"/>
          </a:xfrm>
          <a:prstGeom prst="rect">
            <a:avLst/>
          </a:prstGeom>
        </p:spPr>
        <p:txBody>
          <a:bodyPr wrap="square">
            <a:spAutoFit/>
          </a:bodyPr>
          <a:lstStyle/>
          <a:p>
            <a:r>
              <a:rPr lang="zh-TW" altLang="en-US" sz="3600" dirty="0" smtClean="0">
                <a:solidFill>
                  <a:srgbClr val="0000FF"/>
                </a:solidFill>
                <a:latin typeface="標楷體" pitchFamily="65" charset="-120"/>
                <a:hlinkClick r:id="" action="ppaction://noaction"/>
              </a:rPr>
              <a:t>職業安全衛生法第六條</a:t>
            </a:r>
            <a:endParaRPr lang="zh-TW" altLang="en-US" sz="3600" dirty="0">
              <a:solidFill>
                <a:srgbClr val="0000FF"/>
              </a:solidFill>
              <a:latin typeface="標楷體" pitchFamily="65"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755650" y="333375"/>
            <a:ext cx="7345363" cy="366713"/>
          </a:xfrm>
          <a:prstGeom prst="rect">
            <a:avLst/>
          </a:prstGeom>
          <a:noFill/>
          <a:ln w="9525">
            <a:noFill/>
            <a:miter lim="800000"/>
            <a:headEnd/>
            <a:tailEnd/>
          </a:ln>
        </p:spPr>
        <p:txBody>
          <a:bodyPr>
            <a:spAutoFit/>
          </a:bodyPr>
          <a:lstStyle/>
          <a:p>
            <a:pPr eaLnBrk="0" hangingPunct="0"/>
            <a:endParaRPr kumimoji="0" lang="zh-TW" altLang="zh-TW"/>
          </a:p>
        </p:txBody>
      </p:sp>
      <p:sp>
        <p:nvSpPr>
          <p:cNvPr id="1028" name="Line 3"/>
          <p:cNvSpPr>
            <a:spLocks noChangeShapeType="1"/>
          </p:cNvSpPr>
          <p:nvPr/>
        </p:nvSpPr>
        <p:spPr bwMode="auto">
          <a:xfrm>
            <a:off x="293688" y="685800"/>
            <a:ext cx="8308975" cy="0"/>
          </a:xfrm>
          <a:prstGeom prst="line">
            <a:avLst/>
          </a:prstGeom>
          <a:noFill/>
          <a:ln w="28575">
            <a:solidFill>
              <a:srgbClr val="000000"/>
            </a:solidFill>
            <a:round/>
            <a:headEnd/>
            <a:tailEnd/>
          </a:ln>
        </p:spPr>
        <p:txBody>
          <a:bodyPr/>
          <a:lstStyle/>
          <a:p>
            <a:endParaRPr lang="zh-TW" altLang="en-US"/>
          </a:p>
        </p:txBody>
      </p:sp>
      <p:graphicFrame>
        <p:nvGraphicFramePr>
          <p:cNvPr id="192517" name="Object 5"/>
          <p:cNvGraphicFramePr>
            <a:graphicFrameLocks noChangeAspect="1"/>
          </p:cNvGraphicFramePr>
          <p:nvPr/>
        </p:nvGraphicFramePr>
        <p:xfrm>
          <a:off x="0" y="1557338"/>
          <a:ext cx="9144000" cy="5300662"/>
        </p:xfrm>
        <a:graphic>
          <a:graphicData uri="http://schemas.openxmlformats.org/presentationml/2006/ole">
            <p:oleObj spid="_x0000_s238594" name="圖片" r:id="rId3" imgW="7023240" imgH="5429160" progId="Word.Picture.8">
              <p:embed/>
            </p:oleObj>
          </a:graphicData>
        </a:graphic>
      </p:graphicFrame>
      <p:sp>
        <p:nvSpPr>
          <p:cNvPr id="1030" name="Text Box 6"/>
          <p:cNvSpPr txBox="1">
            <a:spLocks noChangeArrowheads="1"/>
          </p:cNvSpPr>
          <p:nvPr/>
        </p:nvSpPr>
        <p:spPr bwMode="auto">
          <a:xfrm>
            <a:off x="899592" y="1700808"/>
            <a:ext cx="7848600" cy="4535488"/>
          </a:xfrm>
          <a:prstGeom prst="rect">
            <a:avLst/>
          </a:prstGeom>
          <a:noFill/>
          <a:ln w="9525">
            <a:noFill/>
            <a:miter lim="800000"/>
            <a:headEnd/>
            <a:tailEnd/>
          </a:ln>
        </p:spPr>
        <p:txBody>
          <a:bodyPr lIns="36000" tIns="36000" rIns="36000" bIns="36000"/>
          <a:lstStyle/>
          <a:p>
            <a:pPr eaLnBrk="0" hangingPunct="0"/>
            <a:endParaRPr kumimoji="0" lang="zh-TW" altLang="zh-TW" sz="2200">
              <a:latin typeface="標楷體" pitchFamily="65" charset="-120"/>
              <a:ea typeface="標楷體" pitchFamily="65" charset="-120"/>
            </a:endParaRPr>
          </a:p>
        </p:txBody>
      </p:sp>
      <p:pic>
        <p:nvPicPr>
          <p:cNvPr id="1032" name="Picture 8" descr="說明用圖案"/>
          <p:cNvPicPr>
            <a:picLocks noChangeAspect="1" noChangeArrowheads="1"/>
          </p:cNvPicPr>
          <p:nvPr/>
        </p:nvPicPr>
        <p:blipFill>
          <a:blip r:embed="rId4" cstate="print"/>
          <a:srcRect/>
          <a:stretch>
            <a:fillRect/>
          </a:stretch>
        </p:blipFill>
        <p:spPr bwMode="auto">
          <a:xfrm>
            <a:off x="285720" y="214290"/>
            <a:ext cx="2632075" cy="525462"/>
          </a:xfrm>
          <a:prstGeom prst="rect">
            <a:avLst/>
          </a:prstGeom>
          <a:noFill/>
          <a:ln w="9525">
            <a:noFill/>
            <a:miter lim="800000"/>
            <a:headEnd/>
            <a:tailEnd/>
          </a:ln>
        </p:spPr>
      </p:pic>
      <p:sp>
        <p:nvSpPr>
          <p:cNvPr id="1033" name="Text Box 9"/>
          <p:cNvSpPr txBox="1">
            <a:spLocks noChangeArrowheads="1"/>
          </p:cNvSpPr>
          <p:nvPr/>
        </p:nvSpPr>
        <p:spPr bwMode="auto">
          <a:xfrm>
            <a:off x="785786" y="285728"/>
            <a:ext cx="2160240" cy="707886"/>
          </a:xfrm>
          <a:prstGeom prst="rect">
            <a:avLst/>
          </a:prstGeom>
          <a:noFill/>
          <a:ln w="9525">
            <a:noFill/>
            <a:miter lim="800000"/>
            <a:headEnd/>
            <a:tailEnd/>
          </a:ln>
        </p:spPr>
        <p:txBody>
          <a:bodyPr wrap="square">
            <a:spAutoFit/>
          </a:bodyPr>
          <a:lstStyle/>
          <a:p>
            <a:r>
              <a:rPr lang="zh-TW" altLang="en-US" sz="2000" b="1" dirty="0" smtClean="0">
                <a:solidFill>
                  <a:srgbClr val="FF0000"/>
                </a:solidFill>
                <a:latin typeface="Times New Roman" pitchFamily="18" charset="0"/>
                <a:ea typeface="標楷體" pitchFamily="65" charset="-120"/>
              </a:rPr>
              <a:t>案例分享</a:t>
            </a:r>
            <a:r>
              <a:rPr lang="en-US" altLang="zh-TW" sz="2000" dirty="0" smtClean="0">
                <a:solidFill>
                  <a:srgbClr val="FF0000"/>
                </a:solidFill>
              </a:rPr>
              <a:t>(</a:t>
            </a:r>
            <a:r>
              <a:rPr lang="zh-TW" altLang="en-US" sz="2000" dirty="0" smtClean="0">
                <a:solidFill>
                  <a:srgbClr val="FF0000"/>
                </a:solidFill>
              </a:rPr>
              <a:t>一</a:t>
            </a:r>
            <a:r>
              <a:rPr lang="en-US" altLang="zh-TW" sz="2000" dirty="0" smtClean="0">
                <a:solidFill>
                  <a:srgbClr val="FF0000"/>
                </a:solidFill>
              </a:rPr>
              <a:t>)</a:t>
            </a:r>
            <a:endParaRPr lang="zh-TW" altLang="en-US" sz="2000" dirty="0" smtClean="0">
              <a:solidFill>
                <a:srgbClr val="FF0000"/>
              </a:solidFill>
            </a:endParaRPr>
          </a:p>
          <a:p>
            <a:endParaRPr lang="zh-TW" altLang="en-US" sz="2000" b="1" dirty="0">
              <a:solidFill>
                <a:srgbClr val="FF0000"/>
              </a:solidFill>
              <a:latin typeface="Times New Roman" pitchFamily="18" charset="0"/>
              <a:ea typeface="標楷體" pitchFamily="65" charset="-120"/>
            </a:endParaRPr>
          </a:p>
        </p:txBody>
      </p:sp>
      <p:sp>
        <p:nvSpPr>
          <p:cNvPr id="192522" name="Text Box 10"/>
          <p:cNvSpPr txBox="1">
            <a:spLocks noChangeArrowheads="1"/>
          </p:cNvSpPr>
          <p:nvPr/>
        </p:nvSpPr>
        <p:spPr bwMode="auto">
          <a:xfrm>
            <a:off x="468313" y="765175"/>
            <a:ext cx="8280400" cy="719138"/>
          </a:xfrm>
          <a:prstGeom prst="rect">
            <a:avLst/>
          </a:prstGeom>
          <a:gradFill rotWithShape="1">
            <a:gsLst>
              <a:gs pos="0">
                <a:srgbClr val="FFFFFF"/>
              </a:gs>
              <a:gs pos="100000">
                <a:srgbClr val="CCFFFF"/>
              </a:gs>
            </a:gsLst>
            <a:lin ang="5400000" scaled="1"/>
          </a:gradFill>
          <a:ln w="9525">
            <a:noFill/>
            <a:miter lim="800000"/>
            <a:headEnd/>
            <a:tailEnd/>
          </a:ln>
        </p:spPr>
        <p:txBody>
          <a:bodyPr/>
          <a:lstStyle/>
          <a:p>
            <a:pPr>
              <a:defRPr/>
            </a:pPr>
            <a:r>
              <a:rPr lang="zh-TW" altLang="en-US" sz="4400" dirty="0" smtClean="0">
                <a:solidFill>
                  <a:srgbClr val="008000"/>
                </a:solidFill>
                <a:effectLst>
                  <a:outerShdw blurRad="38100" dist="38100" dir="2700000" algn="tl">
                    <a:srgbClr val="C0C0C0"/>
                  </a:outerShdw>
                </a:effectLst>
              </a:rPr>
              <a:t>你是豬隊友嗎？</a:t>
            </a:r>
            <a:endParaRPr lang="zh-TW" altLang="en-US" sz="4400" b="1" dirty="0">
              <a:solidFill>
                <a:srgbClr val="008000"/>
              </a:solidFill>
              <a:effectLst>
                <a:outerShdw blurRad="38100" dist="38100" dir="2700000" algn="tl">
                  <a:srgbClr val="C0C0C0"/>
                </a:outerShdw>
              </a:effectLst>
              <a:latin typeface="Times New Roman" pitchFamily="18" charset="0"/>
              <a:ea typeface="標楷體" pitchFamily="65" charset="-120"/>
            </a:endParaRPr>
          </a:p>
        </p:txBody>
      </p:sp>
      <p:sp>
        <p:nvSpPr>
          <p:cNvPr id="16" name="Text Box 9"/>
          <p:cNvSpPr txBox="1">
            <a:spLocks noChangeArrowheads="1"/>
          </p:cNvSpPr>
          <p:nvPr/>
        </p:nvSpPr>
        <p:spPr bwMode="auto">
          <a:xfrm>
            <a:off x="1785918" y="2928934"/>
            <a:ext cx="785818" cy="307777"/>
          </a:xfrm>
          <a:prstGeom prst="rect">
            <a:avLst/>
          </a:prstGeom>
          <a:solidFill>
            <a:schemeClr val="bg1"/>
          </a:solidFill>
          <a:ln w="9525">
            <a:noFill/>
            <a:miter lim="800000"/>
            <a:headEnd/>
            <a:tailEnd/>
          </a:ln>
        </p:spPr>
        <p:txBody>
          <a:bodyPr wrap="square">
            <a:spAutoFit/>
          </a:bodyPr>
          <a:lstStyle/>
          <a:p>
            <a:r>
              <a:rPr lang="zh-TW" altLang="en-US" sz="1400" dirty="0" smtClean="0">
                <a:solidFill>
                  <a:srgbClr val="FF0000"/>
                </a:solidFill>
              </a:rPr>
              <a:t>       </a:t>
            </a:r>
            <a:endParaRPr lang="zh-TW" altLang="en-US" sz="1400" b="1" dirty="0">
              <a:solidFill>
                <a:srgbClr val="FF0000"/>
              </a:solidFill>
              <a:latin typeface="Times New Roman" pitchFamily="18" charset="0"/>
              <a:ea typeface="標楷體" pitchFamily="65" charset="-120"/>
            </a:endParaRPr>
          </a:p>
        </p:txBody>
      </p:sp>
      <p:sp>
        <p:nvSpPr>
          <p:cNvPr id="17" name="Text Box 9"/>
          <p:cNvSpPr txBox="1">
            <a:spLocks noChangeArrowheads="1"/>
          </p:cNvSpPr>
          <p:nvPr/>
        </p:nvSpPr>
        <p:spPr bwMode="auto">
          <a:xfrm>
            <a:off x="6643702" y="3500438"/>
            <a:ext cx="785818" cy="307777"/>
          </a:xfrm>
          <a:prstGeom prst="rect">
            <a:avLst/>
          </a:prstGeom>
          <a:solidFill>
            <a:schemeClr val="bg1"/>
          </a:solidFill>
          <a:ln w="9525">
            <a:noFill/>
            <a:miter lim="800000"/>
            <a:headEnd/>
            <a:tailEnd/>
          </a:ln>
        </p:spPr>
        <p:txBody>
          <a:bodyPr wrap="square">
            <a:spAutoFit/>
          </a:bodyPr>
          <a:lstStyle/>
          <a:p>
            <a:r>
              <a:rPr lang="zh-TW" altLang="en-US" sz="1400" dirty="0" smtClean="0">
                <a:solidFill>
                  <a:srgbClr val="FF0000"/>
                </a:solidFill>
              </a:rPr>
              <a:t>       </a:t>
            </a:r>
            <a:endParaRPr lang="zh-TW" altLang="en-US" sz="1400" b="1" dirty="0">
              <a:solidFill>
                <a:srgbClr val="FF0000"/>
              </a:solidFill>
              <a:latin typeface="Times New Roman" pitchFamily="18" charset="0"/>
              <a:ea typeface="標楷體" pitchFamily="65" charset="-120"/>
            </a:endParaRPr>
          </a:p>
        </p:txBody>
      </p:sp>
      <p:pic>
        <p:nvPicPr>
          <p:cNvPr id="15" name="圖片 14" descr="C:\Users\Administrator\Desktop\S__218759170.jpg"/>
          <p:cNvPicPr/>
          <p:nvPr/>
        </p:nvPicPr>
        <p:blipFill>
          <a:blip r:embed="rId5"/>
          <a:srcRect l="7224" t="37940" r="8440" b="28726"/>
          <a:stretch>
            <a:fillRect/>
          </a:stretch>
        </p:blipFill>
        <p:spPr bwMode="auto">
          <a:xfrm>
            <a:off x="642910" y="1785926"/>
            <a:ext cx="8001056" cy="4714908"/>
          </a:xfrm>
          <a:prstGeom prst="rect">
            <a:avLst/>
          </a:prstGeom>
          <a:noFill/>
          <a:ln w="9525">
            <a:noFill/>
            <a:miter lim="800000"/>
            <a:headEnd/>
            <a:tailEnd/>
          </a:ln>
        </p:spPr>
      </p:pic>
      <p:sp>
        <p:nvSpPr>
          <p:cNvPr id="18" name="Text Box 9"/>
          <p:cNvSpPr txBox="1">
            <a:spLocks noChangeArrowheads="1"/>
          </p:cNvSpPr>
          <p:nvPr/>
        </p:nvSpPr>
        <p:spPr bwMode="auto">
          <a:xfrm>
            <a:off x="6500826" y="1857364"/>
            <a:ext cx="1714512" cy="307777"/>
          </a:xfrm>
          <a:prstGeom prst="rect">
            <a:avLst/>
          </a:prstGeom>
          <a:solidFill>
            <a:schemeClr val="bg1"/>
          </a:solidFill>
          <a:ln w="9525">
            <a:noFill/>
            <a:miter lim="800000"/>
            <a:headEnd/>
            <a:tailEnd/>
          </a:ln>
        </p:spPr>
        <p:txBody>
          <a:bodyPr wrap="square">
            <a:spAutoFit/>
          </a:bodyPr>
          <a:lstStyle/>
          <a:p>
            <a:r>
              <a:rPr lang="zh-TW" altLang="en-US" sz="1400" dirty="0" smtClean="0">
                <a:solidFill>
                  <a:srgbClr val="FF0000"/>
                </a:solidFill>
              </a:rPr>
              <a:t>       </a:t>
            </a:r>
            <a:endParaRPr lang="zh-TW" altLang="en-US" sz="1400" b="1" dirty="0">
              <a:solidFill>
                <a:srgbClr val="FF0000"/>
              </a:solidFill>
              <a:latin typeface="Times New Roman" pitchFamily="18" charset="0"/>
              <a:ea typeface="標楷體" pitchFamily="65" charset="-120"/>
            </a:endParaRPr>
          </a:p>
        </p:txBody>
      </p:sp>
      <p:sp>
        <p:nvSpPr>
          <p:cNvPr id="19" name="Text Box 9"/>
          <p:cNvSpPr txBox="1">
            <a:spLocks noChangeArrowheads="1"/>
          </p:cNvSpPr>
          <p:nvPr/>
        </p:nvSpPr>
        <p:spPr bwMode="auto">
          <a:xfrm>
            <a:off x="2643174" y="4786322"/>
            <a:ext cx="357190" cy="307777"/>
          </a:xfrm>
          <a:prstGeom prst="rect">
            <a:avLst/>
          </a:prstGeom>
          <a:solidFill>
            <a:schemeClr val="bg1"/>
          </a:solidFill>
          <a:ln w="9525">
            <a:noFill/>
            <a:miter lim="800000"/>
            <a:headEnd/>
            <a:tailEnd/>
          </a:ln>
        </p:spPr>
        <p:txBody>
          <a:bodyPr wrap="square">
            <a:spAutoFit/>
          </a:bodyPr>
          <a:lstStyle/>
          <a:p>
            <a:r>
              <a:rPr lang="zh-TW" altLang="en-US" sz="1400" dirty="0" smtClean="0">
                <a:solidFill>
                  <a:srgbClr val="FF0000"/>
                </a:solidFill>
              </a:rPr>
              <a:t>       </a:t>
            </a:r>
            <a:endParaRPr lang="zh-TW" altLang="en-US" sz="1400" b="1" dirty="0">
              <a:solidFill>
                <a:srgbClr val="FF0000"/>
              </a:solidFill>
              <a:latin typeface="Times New Roman" pitchFamily="18" charset="0"/>
              <a:ea typeface="標楷體" pitchFamily="65" charset="-120"/>
            </a:endParaRPr>
          </a:p>
        </p:txBody>
      </p:sp>
      <p:sp>
        <p:nvSpPr>
          <p:cNvPr id="11" name="橢圓 10"/>
          <p:cNvSpPr/>
          <p:nvPr/>
        </p:nvSpPr>
        <p:spPr bwMode="auto">
          <a:xfrm>
            <a:off x="2428860" y="2428868"/>
            <a:ext cx="1928826" cy="357190"/>
          </a:xfrm>
          <a:prstGeom prst="ellipse">
            <a:avLst/>
          </a:prstGeom>
          <a:noFill/>
          <a:ln cmpd="dbl">
            <a:solidFill>
              <a:srgbClr val="FF0000"/>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eaLnBrk="0" hangingPunct="0">
              <a:defRPr/>
            </a:pPr>
            <a:endParaRPr kumimoji="0" lang="zh-TW" altLang="en-US" sz="2400" dirty="0">
              <a:solidFill>
                <a:schemeClr val="bg1"/>
              </a:solidFill>
              <a:latin typeface="標楷體" pitchFamily="65" charset="-120"/>
              <a:ea typeface="標楷體" pitchFamily="65" charset="-120"/>
            </a:endParaRPr>
          </a:p>
        </p:txBody>
      </p:sp>
      <p:sp>
        <p:nvSpPr>
          <p:cNvPr id="12" name="橢圓 11"/>
          <p:cNvSpPr/>
          <p:nvPr/>
        </p:nvSpPr>
        <p:spPr bwMode="auto">
          <a:xfrm>
            <a:off x="3071802" y="1714488"/>
            <a:ext cx="2214578" cy="428628"/>
          </a:xfrm>
          <a:prstGeom prst="ellipse">
            <a:avLst/>
          </a:prstGeom>
          <a:noFill/>
          <a:ln cmpd="dbl">
            <a:solidFill>
              <a:srgbClr val="FF0000"/>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eaLnBrk="0" hangingPunct="0">
              <a:defRPr/>
            </a:pPr>
            <a:endParaRPr kumimoji="0" lang="zh-TW" altLang="en-US" sz="2400" dirty="0">
              <a:solidFill>
                <a:schemeClr val="bg1"/>
              </a:solidFill>
              <a:latin typeface="標楷體" pitchFamily="65" charset="-120"/>
              <a:ea typeface="標楷體" pitchFamily="65" charset="-120"/>
            </a:endParaRPr>
          </a:p>
        </p:txBody>
      </p:sp>
      <p:sp>
        <p:nvSpPr>
          <p:cNvPr id="20" name="Text Box 9"/>
          <p:cNvSpPr txBox="1">
            <a:spLocks noChangeArrowheads="1"/>
          </p:cNvSpPr>
          <p:nvPr/>
        </p:nvSpPr>
        <p:spPr bwMode="auto">
          <a:xfrm>
            <a:off x="3929058" y="3786190"/>
            <a:ext cx="357190" cy="307777"/>
          </a:xfrm>
          <a:prstGeom prst="rect">
            <a:avLst/>
          </a:prstGeom>
          <a:solidFill>
            <a:schemeClr val="bg1"/>
          </a:solidFill>
          <a:ln w="9525">
            <a:noFill/>
            <a:miter lim="800000"/>
            <a:headEnd/>
            <a:tailEnd/>
          </a:ln>
        </p:spPr>
        <p:txBody>
          <a:bodyPr wrap="square">
            <a:spAutoFit/>
          </a:bodyPr>
          <a:lstStyle/>
          <a:p>
            <a:r>
              <a:rPr lang="zh-TW" altLang="en-US" sz="1400" dirty="0" smtClean="0">
                <a:solidFill>
                  <a:srgbClr val="FF0000"/>
                </a:solidFill>
              </a:rPr>
              <a:t>       </a:t>
            </a:r>
            <a:endParaRPr lang="zh-TW" altLang="en-US" sz="1400" b="1" dirty="0">
              <a:solidFill>
                <a:srgbClr val="FF0000"/>
              </a:solidFill>
              <a:latin typeface="Times New Roman" pitchFamily="18" charset="0"/>
              <a:ea typeface="標楷體" pitchFamily="65" charset="-120"/>
            </a:endParaRPr>
          </a:p>
        </p:txBody>
      </p:sp>
      <p:sp>
        <p:nvSpPr>
          <p:cNvPr id="21" name="Text Box 9"/>
          <p:cNvSpPr txBox="1">
            <a:spLocks noChangeArrowheads="1"/>
          </p:cNvSpPr>
          <p:nvPr/>
        </p:nvSpPr>
        <p:spPr bwMode="auto">
          <a:xfrm>
            <a:off x="2786050" y="5500702"/>
            <a:ext cx="357190" cy="307777"/>
          </a:xfrm>
          <a:prstGeom prst="rect">
            <a:avLst/>
          </a:prstGeom>
          <a:solidFill>
            <a:schemeClr val="bg1"/>
          </a:solidFill>
          <a:ln w="9525">
            <a:noFill/>
            <a:miter lim="800000"/>
            <a:headEnd/>
            <a:tailEnd/>
          </a:ln>
        </p:spPr>
        <p:txBody>
          <a:bodyPr wrap="square">
            <a:spAutoFit/>
          </a:bodyPr>
          <a:lstStyle/>
          <a:p>
            <a:r>
              <a:rPr lang="zh-TW" altLang="en-US" sz="1400" dirty="0" smtClean="0">
                <a:solidFill>
                  <a:srgbClr val="FF0000"/>
                </a:solidFill>
              </a:rPr>
              <a:t>       </a:t>
            </a:r>
            <a:endParaRPr lang="zh-TW" altLang="en-US" sz="1400" b="1" dirty="0">
              <a:solidFill>
                <a:srgbClr val="FF0000"/>
              </a:solidFill>
              <a:latin typeface="Times New Roman" pitchFamily="18" charset="0"/>
              <a:ea typeface="標楷體" pitchFamily="65" charset="-120"/>
            </a:endParaRPr>
          </a:p>
        </p:txBody>
      </p:sp>
      <p:sp>
        <p:nvSpPr>
          <p:cNvPr id="22" name="橢圓 21"/>
          <p:cNvSpPr/>
          <p:nvPr/>
        </p:nvSpPr>
        <p:spPr bwMode="auto">
          <a:xfrm>
            <a:off x="6929454" y="3857628"/>
            <a:ext cx="1714512" cy="357190"/>
          </a:xfrm>
          <a:prstGeom prst="ellipse">
            <a:avLst/>
          </a:prstGeom>
          <a:noFill/>
          <a:ln cmpd="dbl">
            <a:solidFill>
              <a:srgbClr val="FF0000"/>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eaLnBrk="0" hangingPunct="0">
              <a:defRPr/>
            </a:pPr>
            <a:endParaRPr kumimoji="0" lang="zh-TW" altLang="en-US" sz="2400" dirty="0">
              <a:solidFill>
                <a:schemeClr val="bg1"/>
              </a:solidFill>
              <a:latin typeface="標楷體" pitchFamily="65" charset="-120"/>
              <a:ea typeface="標楷體" pitchFamily="65" charset="-120"/>
            </a:endParaRPr>
          </a:p>
        </p:txBody>
      </p:sp>
      <p:sp>
        <p:nvSpPr>
          <p:cNvPr id="23" name="橢圓 22"/>
          <p:cNvSpPr/>
          <p:nvPr/>
        </p:nvSpPr>
        <p:spPr bwMode="auto">
          <a:xfrm>
            <a:off x="4572000" y="5500702"/>
            <a:ext cx="2786082" cy="357190"/>
          </a:xfrm>
          <a:prstGeom prst="ellipse">
            <a:avLst/>
          </a:prstGeom>
          <a:noFill/>
          <a:ln cmpd="dbl">
            <a:solidFill>
              <a:srgbClr val="FF0000"/>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eaLnBrk="0" hangingPunct="0">
              <a:defRPr/>
            </a:pPr>
            <a:endParaRPr kumimoji="0" lang="zh-TW" altLang="en-US" sz="2400" dirty="0">
              <a:solidFill>
                <a:schemeClr val="bg1"/>
              </a:solidFill>
              <a:latin typeface="標楷體" pitchFamily="65" charset="-120"/>
              <a:ea typeface="標楷體" pitchFamily="65" charset="-120"/>
            </a:endParaRPr>
          </a:p>
        </p:txBody>
      </p:sp>
      <p:sp>
        <p:nvSpPr>
          <p:cNvPr id="24" name="橢圓 23"/>
          <p:cNvSpPr/>
          <p:nvPr/>
        </p:nvSpPr>
        <p:spPr bwMode="auto">
          <a:xfrm>
            <a:off x="4429124" y="2143116"/>
            <a:ext cx="1928826" cy="357190"/>
          </a:xfrm>
          <a:prstGeom prst="ellipse">
            <a:avLst/>
          </a:prstGeom>
          <a:noFill/>
          <a:ln cmpd="dbl">
            <a:solidFill>
              <a:srgbClr val="FF0000"/>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eaLnBrk="0" hangingPunct="0">
              <a:defRPr/>
            </a:pPr>
            <a:endParaRPr kumimoji="0" lang="zh-TW" altLang="en-US" sz="2400" dirty="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192517"/>
                                        </p:tgtEl>
                                        <p:attrNameLst>
                                          <p:attrName>style.visibility</p:attrName>
                                        </p:attrNameLst>
                                      </p:cBhvr>
                                      <p:to>
                                        <p:strVal val="visible"/>
                                      </p:to>
                                    </p:set>
                                    <p:animEffect transition="in" filter="fade">
                                      <p:cBhvr>
                                        <p:cTn id="7" dur="500"/>
                                        <p:tgtEl>
                                          <p:spTgt spid="192517"/>
                                        </p:tgtEl>
                                      </p:cBhvr>
                                    </p:animEffect>
                                    <p:anim calcmode="lin" valueType="num">
                                      <p:cBhvr>
                                        <p:cTn id="8" dur="500" fill="hold"/>
                                        <p:tgtEl>
                                          <p:spTgt spid="192517"/>
                                        </p:tgtEl>
                                        <p:attrNameLst>
                                          <p:attrName>style.rotation</p:attrName>
                                        </p:attrNameLst>
                                      </p:cBhvr>
                                      <p:tavLst>
                                        <p:tav tm="0">
                                          <p:val>
                                            <p:fltVal val="720"/>
                                          </p:val>
                                        </p:tav>
                                        <p:tav tm="100000">
                                          <p:val>
                                            <p:fltVal val="0"/>
                                          </p:val>
                                        </p:tav>
                                      </p:tavLst>
                                    </p:anim>
                                    <p:anim calcmode="lin" valueType="num">
                                      <p:cBhvr>
                                        <p:cTn id="9" dur="500" fill="hold"/>
                                        <p:tgtEl>
                                          <p:spTgt spid="192517"/>
                                        </p:tgtEl>
                                        <p:attrNameLst>
                                          <p:attrName>ppt_h</p:attrName>
                                        </p:attrNameLst>
                                      </p:cBhvr>
                                      <p:tavLst>
                                        <p:tav tm="0">
                                          <p:val>
                                            <p:fltVal val="0"/>
                                          </p:val>
                                        </p:tav>
                                        <p:tav tm="100000">
                                          <p:val>
                                            <p:strVal val="#ppt_h"/>
                                          </p:val>
                                        </p:tav>
                                      </p:tavLst>
                                    </p:anim>
                                    <p:anim calcmode="lin" valueType="num">
                                      <p:cBhvr>
                                        <p:cTn id="10" dur="500" fill="hold"/>
                                        <p:tgtEl>
                                          <p:spTgt spid="192517"/>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34" presetClass="entr" presetSubtype="0" fill="hold" grpId="0" nodeType="afterEffect">
                                  <p:stCondLst>
                                    <p:cond delay="0"/>
                                  </p:stCondLst>
                                  <p:childTnLst>
                                    <p:set>
                                      <p:cBhvr>
                                        <p:cTn id="13" dur="1" fill="hold">
                                          <p:stCondLst>
                                            <p:cond delay="0"/>
                                          </p:stCondLst>
                                        </p:cTn>
                                        <p:tgtEl>
                                          <p:spTgt spid="192522"/>
                                        </p:tgtEl>
                                        <p:attrNameLst>
                                          <p:attrName>style.visibility</p:attrName>
                                        </p:attrNameLst>
                                      </p:cBhvr>
                                      <p:to>
                                        <p:strVal val="visible"/>
                                      </p:to>
                                    </p:set>
                                    <p:anim from="(-#ppt_w/2)" to="(#ppt_x)" calcmode="lin" valueType="num">
                                      <p:cBhvr>
                                        <p:cTn id="14" dur="300" fill="hold">
                                          <p:stCondLst>
                                            <p:cond delay="0"/>
                                          </p:stCondLst>
                                        </p:cTn>
                                        <p:tgtEl>
                                          <p:spTgt spid="192522"/>
                                        </p:tgtEl>
                                        <p:attrNameLst>
                                          <p:attrName>ppt_x</p:attrName>
                                        </p:attrNameLst>
                                      </p:cBhvr>
                                    </p:anim>
                                    <p:anim from="0" to="-1.0" calcmode="lin" valueType="num">
                                      <p:cBhvr>
                                        <p:cTn id="15" dur="100" decel="50000" autoRev="1" fill="hold">
                                          <p:stCondLst>
                                            <p:cond delay="300"/>
                                          </p:stCondLst>
                                        </p:cTn>
                                        <p:tgtEl>
                                          <p:spTgt spid="192522"/>
                                        </p:tgtEl>
                                        <p:attrNameLst>
                                          <p:attrName>xshear</p:attrName>
                                        </p:attrNameLst>
                                      </p:cBhvr>
                                    </p:anim>
                                    <p:animScale>
                                      <p:cBhvr>
                                        <p:cTn id="16" dur="100" decel="100000" autoRev="1" fill="hold">
                                          <p:stCondLst>
                                            <p:cond delay="300"/>
                                          </p:stCondLst>
                                        </p:cTn>
                                        <p:tgtEl>
                                          <p:spTgt spid="192522"/>
                                        </p:tgtEl>
                                      </p:cBhvr>
                                      <p:from x="100000" y="100000"/>
                                      <p:to x="80000" y="100000"/>
                                    </p:animScale>
                                    <p:anim by="(#ppt_h/3+#ppt_w*0.1)" calcmode="lin" valueType="num">
                                      <p:cBhvr additive="sum">
                                        <p:cTn id="17" dur="100" decel="100000" autoRev="1" fill="hold">
                                          <p:stCondLst>
                                            <p:cond delay="300"/>
                                          </p:stCondLst>
                                        </p:cTn>
                                        <p:tgtEl>
                                          <p:spTgt spid="192522"/>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500" fill="hold"/>
                                        <p:tgtEl>
                                          <p:spTgt spid="22"/>
                                        </p:tgtEl>
                                        <p:attrNameLst>
                                          <p:attrName>ppt_w</p:attrName>
                                        </p:attrNameLst>
                                      </p:cBhvr>
                                      <p:tavLst>
                                        <p:tav tm="0">
                                          <p:val>
                                            <p:fltVal val="0"/>
                                          </p:val>
                                        </p:tav>
                                        <p:tav tm="100000">
                                          <p:val>
                                            <p:strVal val="#ppt_w"/>
                                          </p:val>
                                        </p:tav>
                                      </p:tavLst>
                                    </p:anim>
                                    <p:anim calcmode="lin" valueType="num">
                                      <p:cBhvr>
                                        <p:cTn id="41"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7" presetClass="entr" presetSubtype="1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22" grpId="0" animBg="1"/>
      <p:bldP spid="11" grpId="0" animBg="1"/>
      <p:bldP spid="12" grpId="0" animBg="1"/>
      <p:bldP spid="22" grpId="0" animBg="1"/>
      <p:bldP spid="23"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755650" y="333375"/>
            <a:ext cx="7345363" cy="366713"/>
          </a:xfrm>
          <a:prstGeom prst="rect">
            <a:avLst/>
          </a:prstGeom>
          <a:noFill/>
          <a:ln w="9525">
            <a:noFill/>
            <a:miter lim="800000"/>
            <a:headEnd/>
            <a:tailEnd/>
          </a:ln>
        </p:spPr>
        <p:txBody>
          <a:bodyPr>
            <a:spAutoFit/>
          </a:bodyPr>
          <a:lstStyle/>
          <a:p>
            <a:pPr eaLnBrk="0" hangingPunct="0"/>
            <a:endParaRPr kumimoji="0" lang="zh-TW" altLang="zh-TW"/>
          </a:p>
        </p:txBody>
      </p:sp>
      <p:sp>
        <p:nvSpPr>
          <p:cNvPr id="1028" name="Line 3"/>
          <p:cNvSpPr>
            <a:spLocks noChangeShapeType="1"/>
          </p:cNvSpPr>
          <p:nvPr/>
        </p:nvSpPr>
        <p:spPr bwMode="auto">
          <a:xfrm>
            <a:off x="293688" y="685800"/>
            <a:ext cx="8308975" cy="0"/>
          </a:xfrm>
          <a:prstGeom prst="line">
            <a:avLst/>
          </a:prstGeom>
          <a:noFill/>
          <a:ln w="28575">
            <a:solidFill>
              <a:srgbClr val="000000"/>
            </a:solidFill>
            <a:round/>
            <a:headEnd/>
            <a:tailEnd/>
          </a:ln>
        </p:spPr>
        <p:txBody>
          <a:bodyPr/>
          <a:lstStyle/>
          <a:p>
            <a:endParaRPr lang="zh-TW" altLang="en-US"/>
          </a:p>
        </p:txBody>
      </p:sp>
      <p:graphicFrame>
        <p:nvGraphicFramePr>
          <p:cNvPr id="192517" name="Object 5"/>
          <p:cNvGraphicFramePr>
            <a:graphicFrameLocks noChangeAspect="1"/>
          </p:cNvGraphicFramePr>
          <p:nvPr/>
        </p:nvGraphicFramePr>
        <p:xfrm>
          <a:off x="0" y="1557338"/>
          <a:ext cx="9144000" cy="5300662"/>
        </p:xfrm>
        <a:graphic>
          <a:graphicData uri="http://schemas.openxmlformats.org/presentationml/2006/ole">
            <p:oleObj spid="_x0000_s200706" name="圖片" r:id="rId3" imgW="7023240" imgH="5429160" progId="Word.Picture.8">
              <p:embed/>
            </p:oleObj>
          </a:graphicData>
        </a:graphic>
      </p:graphicFrame>
      <p:sp>
        <p:nvSpPr>
          <p:cNvPr id="1030" name="Text Box 6"/>
          <p:cNvSpPr txBox="1">
            <a:spLocks noChangeArrowheads="1"/>
          </p:cNvSpPr>
          <p:nvPr/>
        </p:nvSpPr>
        <p:spPr bwMode="auto">
          <a:xfrm>
            <a:off x="899592" y="1700808"/>
            <a:ext cx="7848600" cy="4535488"/>
          </a:xfrm>
          <a:prstGeom prst="rect">
            <a:avLst/>
          </a:prstGeom>
          <a:noFill/>
          <a:ln w="9525">
            <a:noFill/>
            <a:miter lim="800000"/>
            <a:headEnd/>
            <a:tailEnd/>
          </a:ln>
        </p:spPr>
        <p:txBody>
          <a:bodyPr lIns="36000" tIns="36000" rIns="36000" bIns="36000"/>
          <a:lstStyle/>
          <a:p>
            <a:pPr eaLnBrk="0" hangingPunct="0"/>
            <a:endParaRPr kumimoji="0" lang="zh-TW" altLang="zh-TW" sz="2200">
              <a:latin typeface="標楷體" pitchFamily="65" charset="-120"/>
              <a:ea typeface="標楷體" pitchFamily="65" charset="-120"/>
            </a:endParaRPr>
          </a:p>
        </p:txBody>
      </p:sp>
      <p:pic>
        <p:nvPicPr>
          <p:cNvPr id="1032" name="Picture 8" descr="說明用圖案"/>
          <p:cNvPicPr>
            <a:picLocks noChangeAspect="1" noChangeArrowheads="1"/>
          </p:cNvPicPr>
          <p:nvPr/>
        </p:nvPicPr>
        <p:blipFill>
          <a:blip r:embed="rId4" cstate="print"/>
          <a:srcRect/>
          <a:stretch>
            <a:fillRect/>
          </a:stretch>
        </p:blipFill>
        <p:spPr bwMode="auto">
          <a:xfrm>
            <a:off x="285720" y="214290"/>
            <a:ext cx="2632075" cy="525462"/>
          </a:xfrm>
          <a:prstGeom prst="rect">
            <a:avLst/>
          </a:prstGeom>
          <a:noFill/>
          <a:ln w="9525">
            <a:noFill/>
            <a:miter lim="800000"/>
            <a:headEnd/>
            <a:tailEnd/>
          </a:ln>
        </p:spPr>
      </p:pic>
      <p:sp>
        <p:nvSpPr>
          <p:cNvPr id="1033" name="Text Box 9"/>
          <p:cNvSpPr txBox="1">
            <a:spLocks noChangeArrowheads="1"/>
          </p:cNvSpPr>
          <p:nvPr/>
        </p:nvSpPr>
        <p:spPr bwMode="auto">
          <a:xfrm>
            <a:off x="785786" y="285728"/>
            <a:ext cx="2160240" cy="400110"/>
          </a:xfrm>
          <a:prstGeom prst="rect">
            <a:avLst/>
          </a:prstGeom>
          <a:noFill/>
          <a:ln w="9525">
            <a:noFill/>
            <a:miter lim="800000"/>
            <a:headEnd/>
            <a:tailEnd/>
          </a:ln>
        </p:spPr>
        <p:txBody>
          <a:bodyPr wrap="square">
            <a:spAutoFit/>
          </a:bodyPr>
          <a:lstStyle/>
          <a:p>
            <a:r>
              <a:rPr lang="zh-TW" altLang="en-US" sz="2000" dirty="0" smtClean="0">
                <a:solidFill>
                  <a:srgbClr val="FF0000"/>
                </a:solidFill>
              </a:rPr>
              <a:t>案例分享</a:t>
            </a:r>
            <a:r>
              <a:rPr lang="en-US" altLang="zh-TW" sz="2000" dirty="0" smtClean="0">
                <a:solidFill>
                  <a:srgbClr val="FF0000"/>
                </a:solidFill>
              </a:rPr>
              <a:t>(</a:t>
            </a:r>
            <a:r>
              <a:rPr lang="zh-TW" altLang="en-US" sz="2000" dirty="0" smtClean="0">
                <a:solidFill>
                  <a:srgbClr val="FF0000"/>
                </a:solidFill>
              </a:rPr>
              <a:t>二</a:t>
            </a:r>
            <a:r>
              <a:rPr lang="en-US" altLang="zh-TW" sz="2000" dirty="0" smtClean="0">
                <a:solidFill>
                  <a:srgbClr val="FF0000"/>
                </a:solidFill>
              </a:rPr>
              <a:t>)</a:t>
            </a:r>
            <a:endParaRPr lang="zh-TW" altLang="en-US" sz="2000" b="1" dirty="0">
              <a:solidFill>
                <a:srgbClr val="FF0000"/>
              </a:solidFill>
              <a:latin typeface="Times New Roman" pitchFamily="18" charset="0"/>
              <a:ea typeface="標楷體" pitchFamily="65" charset="-120"/>
            </a:endParaRPr>
          </a:p>
        </p:txBody>
      </p:sp>
      <p:sp>
        <p:nvSpPr>
          <p:cNvPr id="192522" name="Text Box 10"/>
          <p:cNvSpPr txBox="1">
            <a:spLocks noChangeArrowheads="1"/>
          </p:cNvSpPr>
          <p:nvPr/>
        </p:nvSpPr>
        <p:spPr bwMode="auto">
          <a:xfrm>
            <a:off x="468313" y="765175"/>
            <a:ext cx="8280400" cy="719138"/>
          </a:xfrm>
          <a:prstGeom prst="rect">
            <a:avLst/>
          </a:prstGeom>
          <a:gradFill rotWithShape="1">
            <a:gsLst>
              <a:gs pos="0">
                <a:srgbClr val="FFFFFF"/>
              </a:gs>
              <a:gs pos="100000">
                <a:srgbClr val="CCFFFF"/>
              </a:gs>
            </a:gsLst>
            <a:lin ang="5400000" scaled="1"/>
          </a:gradFill>
          <a:ln w="9525">
            <a:noFill/>
            <a:miter lim="800000"/>
            <a:headEnd/>
            <a:tailEnd/>
          </a:ln>
        </p:spPr>
        <p:txBody>
          <a:bodyPr/>
          <a:lstStyle/>
          <a:p>
            <a:pPr>
              <a:defRPr/>
            </a:pPr>
            <a:r>
              <a:rPr lang="zh-TW" altLang="en-US" sz="4400" dirty="0" smtClean="0">
                <a:solidFill>
                  <a:srgbClr val="008000"/>
                </a:solidFill>
                <a:effectLst>
                  <a:outerShdw blurRad="38100" dist="38100" dir="2700000" algn="tl">
                    <a:srgbClr val="C0C0C0"/>
                  </a:outerShdw>
                </a:effectLst>
              </a:rPr>
              <a:t>你是豬隊友嗎？</a:t>
            </a:r>
            <a:endParaRPr lang="zh-TW" altLang="en-US" sz="4400" b="1" dirty="0">
              <a:solidFill>
                <a:srgbClr val="008000"/>
              </a:solidFill>
              <a:effectLst>
                <a:outerShdw blurRad="38100" dist="38100" dir="2700000" algn="tl">
                  <a:srgbClr val="C0C0C0"/>
                </a:outerShdw>
              </a:effectLst>
              <a:latin typeface="Times New Roman" pitchFamily="18" charset="0"/>
              <a:ea typeface="標楷體" pitchFamily="65" charset="-120"/>
            </a:endParaRPr>
          </a:p>
        </p:txBody>
      </p:sp>
      <p:pic>
        <p:nvPicPr>
          <p:cNvPr id="13" name="圖片 12" descr="C:\Users\Administrator\Desktop\S__47833091.jpg"/>
          <p:cNvPicPr/>
          <p:nvPr/>
        </p:nvPicPr>
        <p:blipFill>
          <a:blip r:embed="rId5"/>
          <a:srcRect l="2889" t="44926" r="13135" b="23410"/>
          <a:stretch>
            <a:fillRect/>
          </a:stretch>
        </p:blipFill>
        <p:spPr bwMode="auto">
          <a:xfrm>
            <a:off x="714348" y="2500306"/>
            <a:ext cx="7929618" cy="3929090"/>
          </a:xfrm>
          <a:prstGeom prst="rect">
            <a:avLst/>
          </a:prstGeom>
          <a:noFill/>
          <a:ln w="9525">
            <a:noFill/>
            <a:miter lim="800000"/>
            <a:headEnd/>
            <a:tailEnd/>
          </a:ln>
        </p:spPr>
      </p:pic>
      <p:sp>
        <p:nvSpPr>
          <p:cNvPr id="12" name="橢圓 11"/>
          <p:cNvSpPr/>
          <p:nvPr/>
        </p:nvSpPr>
        <p:spPr bwMode="auto">
          <a:xfrm>
            <a:off x="4929190" y="2643182"/>
            <a:ext cx="3571900" cy="714380"/>
          </a:xfrm>
          <a:prstGeom prst="ellipse">
            <a:avLst/>
          </a:prstGeom>
          <a:noFill/>
          <a:ln cmpd="dbl">
            <a:solidFill>
              <a:srgbClr val="FF0000"/>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eaLnBrk="0" hangingPunct="0">
              <a:defRPr/>
            </a:pPr>
            <a:endParaRPr kumimoji="0" lang="zh-TW" altLang="en-US" sz="2400" dirty="0">
              <a:solidFill>
                <a:schemeClr val="bg1"/>
              </a:solidFill>
              <a:latin typeface="標楷體" pitchFamily="65" charset="-120"/>
              <a:ea typeface="標楷體" pitchFamily="65" charset="-120"/>
            </a:endParaRPr>
          </a:p>
        </p:txBody>
      </p:sp>
      <p:sp>
        <p:nvSpPr>
          <p:cNvPr id="11" name="橢圓 10"/>
          <p:cNvSpPr/>
          <p:nvPr/>
        </p:nvSpPr>
        <p:spPr bwMode="auto">
          <a:xfrm>
            <a:off x="500034" y="4857760"/>
            <a:ext cx="7429552" cy="1714512"/>
          </a:xfrm>
          <a:prstGeom prst="ellipse">
            <a:avLst/>
          </a:prstGeom>
          <a:noFill/>
          <a:ln cmpd="dbl">
            <a:solidFill>
              <a:srgbClr val="FF0000"/>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eaLnBrk="0" hangingPunct="0">
              <a:defRPr/>
            </a:pPr>
            <a:endParaRPr kumimoji="0" lang="zh-TW" altLang="en-US" sz="2400" dirty="0">
              <a:solidFill>
                <a:schemeClr val="bg1"/>
              </a:solidFill>
              <a:latin typeface="標楷體" pitchFamily="65" charset="-120"/>
              <a:ea typeface="標楷體" pitchFamily="65" charset="-120"/>
            </a:endParaRPr>
          </a:p>
        </p:txBody>
      </p:sp>
      <p:pic>
        <p:nvPicPr>
          <p:cNvPr id="14" name="圖片 13" descr="C:\Users\Administrator\Desktop\S__47833091.jpg"/>
          <p:cNvPicPr/>
          <p:nvPr/>
        </p:nvPicPr>
        <p:blipFill>
          <a:blip r:embed="rId5"/>
          <a:srcRect l="4154" t="3383" r="16386" b="88769"/>
          <a:stretch>
            <a:fillRect/>
          </a:stretch>
        </p:blipFill>
        <p:spPr bwMode="auto">
          <a:xfrm>
            <a:off x="785786" y="1857364"/>
            <a:ext cx="7715304" cy="552450"/>
          </a:xfrm>
          <a:prstGeom prst="rect">
            <a:avLst/>
          </a:prstGeom>
          <a:noFill/>
          <a:ln w="9525">
            <a:noFill/>
            <a:miter lim="800000"/>
            <a:headEnd/>
            <a:tailEnd/>
          </a:ln>
        </p:spPr>
      </p:pic>
      <p:sp>
        <p:nvSpPr>
          <p:cNvPr id="16" name="Text Box 9"/>
          <p:cNvSpPr txBox="1">
            <a:spLocks noChangeArrowheads="1"/>
          </p:cNvSpPr>
          <p:nvPr/>
        </p:nvSpPr>
        <p:spPr bwMode="auto">
          <a:xfrm>
            <a:off x="1785918" y="2928934"/>
            <a:ext cx="785818" cy="307777"/>
          </a:xfrm>
          <a:prstGeom prst="rect">
            <a:avLst/>
          </a:prstGeom>
          <a:solidFill>
            <a:schemeClr val="bg1"/>
          </a:solidFill>
          <a:ln w="9525">
            <a:noFill/>
            <a:miter lim="800000"/>
            <a:headEnd/>
            <a:tailEnd/>
          </a:ln>
        </p:spPr>
        <p:txBody>
          <a:bodyPr wrap="square">
            <a:spAutoFit/>
          </a:bodyPr>
          <a:lstStyle/>
          <a:p>
            <a:r>
              <a:rPr lang="zh-TW" altLang="en-US" sz="1400" dirty="0" smtClean="0">
                <a:solidFill>
                  <a:srgbClr val="FF0000"/>
                </a:solidFill>
              </a:rPr>
              <a:t>       </a:t>
            </a:r>
            <a:endParaRPr lang="zh-TW" altLang="en-US" sz="1400" b="1" dirty="0">
              <a:solidFill>
                <a:srgbClr val="FF0000"/>
              </a:solidFill>
              <a:latin typeface="Times New Roman" pitchFamily="18" charset="0"/>
              <a:ea typeface="標楷體" pitchFamily="65" charset="-120"/>
            </a:endParaRPr>
          </a:p>
        </p:txBody>
      </p:sp>
      <p:sp>
        <p:nvSpPr>
          <p:cNvPr id="17" name="Text Box 9"/>
          <p:cNvSpPr txBox="1">
            <a:spLocks noChangeArrowheads="1"/>
          </p:cNvSpPr>
          <p:nvPr/>
        </p:nvSpPr>
        <p:spPr bwMode="auto">
          <a:xfrm>
            <a:off x="6643702" y="3500438"/>
            <a:ext cx="785818" cy="307777"/>
          </a:xfrm>
          <a:prstGeom prst="rect">
            <a:avLst/>
          </a:prstGeom>
          <a:solidFill>
            <a:schemeClr val="bg1"/>
          </a:solidFill>
          <a:ln w="9525">
            <a:noFill/>
            <a:miter lim="800000"/>
            <a:headEnd/>
            <a:tailEnd/>
          </a:ln>
        </p:spPr>
        <p:txBody>
          <a:bodyPr wrap="square">
            <a:spAutoFit/>
          </a:bodyPr>
          <a:lstStyle/>
          <a:p>
            <a:r>
              <a:rPr lang="zh-TW" altLang="en-US" sz="1400" dirty="0" smtClean="0">
                <a:solidFill>
                  <a:srgbClr val="FF0000"/>
                </a:solidFill>
              </a:rPr>
              <a:t>       </a:t>
            </a:r>
            <a:endParaRPr lang="zh-TW" altLang="en-US" sz="1400" b="1" dirty="0">
              <a:solidFill>
                <a:srgbClr val="FF0000"/>
              </a:solidFill>
              <a:latin typeface="Times New Roman" pitchFamily="18" charset="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192517"/>
                                        </p:tgtEl>
                                        <p:attrNameLst>
                                          <p:attrName>style.visibility</p:attrName>
                                        </p:attrNameLst>
                                      </p:cBhvr>
                                      <p:to>
                                        <p:strVal val="visible"/>
                                      </p:to>
                                    </p:set>
                                    <p:animEffect transition="in" filter="fade">
                                      <p:cBhvr>
                                        <p:cTn id="7" dur="500"/>
                                        <p:tgtEl>
                                          <p:spTgt spid="192517"/>
                                        </p:tgtEl>
                                      </p:cBhvr>
                                    </p:animEffect>
                                    <p:anim calcmode="lin" valueType="num">
                                      <p:cBhvr>
                                        <p:cTn id="8" dur="500" fill="hold"/>
                                        <p:tgtEl>
                                          <p:spTgt spid="192517"/>
                                        </p:tgtEl>
                                        <p:attrNameLst>
                                          <p:attrName>style.rotation</p:attrName>
                                        </p:attrNameLst>
                                      </p:cBhvr>
                                      <p:tavLst>
                                        <p:tav tm="0">
                                          <p:val>
                                            <p:fltVal val="720"/>
                                          </p:val>
                                        </p:tav>
                                        <p:tav tm="100000">
                                          <p:val>
                                            <p:fltVal val="0"/>
                                          </p:val>
                                        </p:tav>
                                      </p:tavLst>
                                    </p:anim>
                                    <p:anim calcmode="lin" valueType="num">
                                      <p:cBhvr>
                                        <p:cTn id="9" dur="500" fill="hold"/>
                                        <p:tgtEl>
                                          <p:spTgt spid="192517"/>
                                        </p:tgtEl>
                                        <p:attrNameLst>
                                          <p:attrName>ppt_h</p:attrName>
                                        </p:attrNameLst>
                                      </p:cBhvr>
                                      <p:tavLst>
                                        <p:tav tm="0">
                                          <p:val>
                                            <p:fltVal val="0"/>
                                          </p:val>
                                        </p:tav>
                                        <p:tav tm="100000">
                                          <p:val>
                                            <p:strVal val="#ppt_h"/>
                                          </p:val>
                                        </p:tav>
                                      </p:tavLst>
                                    </p:anim>
                                    <p:anim calcmode="lin" valueType="num">
                                      <p:cBhvr>
                                        <p:cTn id="10" dur="500" fill="hold"/>
                                        <p:tgtEl>
                                          <p:spTgt spid="192517"/>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34" presetClass="entr" presetSubtype="0" fill="hold" grpId="0" nodeType="afterEffect">
                                  <p:stCondLst>
                                    <p:cond delay="0"/>
                                  </p:stCondLst>
                                  <p:childTnLst>
                                    <p:set>
                                      <p:cBhvr>
                                        <p:cTn id="13" dur="1" fill="hold">
                                          <p:stCondLst>
                                            <p:cond delay="0"/>
                                          </p:stCondLst>
                                        </p:cTn>
                                        <p:tgtEl>
                                          <p:spTgt spid="192522"/>
                                        </p:tgtEl>
                                        <p:attrNameLst>
                                          <p:attrName>style.visibility</p:attrName>
                                        </p:attrNameLst>
                                      </p:cBhvr>
                                      <p:to>
                                        <p:strVal val="visible"/>
                                      </p:to>
                                    </p:set>
                                    <p:anim from="(-#ppt_w/2)" to="(#ppt_x)" calcmode="lin" valueType="num">
                                      <p:cBhvr>
                                        <p:cTn id="14" dur="300" fill="hold">
                                          <p:stCondLst>
                                            <p:cond delay="0"/>
                                          </p:stCondLst>
                                        </p:cTn>
                                        <p:tgtEl>
                                          <p:spTgt spid="192522"/>
                                        </p:tgtEl>
                                        <p:attrNameLst>
                                          <p:attrName>ppt_x</p:attrName>
                                        </p:attrNameLst>
                                      </p:cBhvr>
                                    </p:anim>
                                    <p:anim from="0" to="-1.0" calcmode="lin" valueType="num">
                                      <p:cBhvr>
                                        <p:cTn id="15" dur="100" decel="50000" autoRev="1" fill="hold">
                                          <p:stCondLst>
                                            <p:cond delay="300"/>
                                          </p:stCondLst>
                                        </p:cTn>
                                        <p:tgtEl>
                                          <p:spTgt spid="192522"/>
                                        </p:tgtEl>
                                        <p:attrNameLst>
                                          <p:attrName>xshear</p:attrName>
                                        </p:attrNameLst>
                                      </p:cBhvr>
                                    </p:anim>
                                    <p:animScale>
                                      <p:cBhvr>
                                        <p:cTn id="16" dur="100" decel="100000" autoRev="1" fill="hold">
                                          <p:stCondLst>
                                            <p:cond delay="300"/>
                                          </p:stCondLst>
                                        </p:cTn>
                                        <p:tgtEl>
                                          <p:spTgt spid="192522"/>
                                        </p:tgtEl>
                                      </p:cBhvr>
                                      <p:from x="100000" y="100000"/>
                                      <p:to x="80000" y="100000"/>
                                    </p:animScale>
                                    <p:anim by="(#ppt_h/3+#ppt_w*0.1)" calcmode="lin" valueType="num">
                                      <p:cBhvr additive="sum">
                                        <p:cTn id="17" dur="100" decel="100000" autoRev="1" fill="hold">
                                          <p:stCondLst>
                                            <p:cond delay="300"/>
                                          </p:stCondLst>
                                        </p:cTn>
                                        <p:tgtEl>
                                          <p:spTgt spid="192522"/>
                                        </p:tgtEl>
                                        <p:attrNameLst>
                                          <p:attrName>ppt_x</p:attrName>
                                        </p:attrNameLst>
                                      </p:cBhvr>
                                    </p:anim>
                                  </p:childTnLst>
                                </p:cTn>
                              </p:par>
                            </p:childTnLst>
                          </p:cTn>
                        </p:par>
                        <p:par>
                          <p:cTn id="18" fill="hold">
                            <p:stCondLst>
                              <p:cond delay="1000"/>
                            </p:stCondLst>
                            <p:childTnLst>
                              <p:par>
                                <p:cTn id="19" presetID="17" presetClass="entr" presetSubtype="1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22" grpId="0" animBg="1"/>
      <p:bldP spid="12"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755650" y="333375"/>
            <a:ext cx="7345363" cy="366713"/>
          </a:xfrm>
          <a:prstGeom prst="rect">
            <a:avLst/>
          </a:prstGeom>
          <a:noFill/>
          <a:ln w="9525">
            <a:noFill/>
            <a:miter lim="800000"/>
            <a:headEnd/>
            <a:tailEnd/>
          </a:ln>
        </p:spPr>
        <p:txBody>
          <a:bodyPr>
            <a:spAutoFit/>
          </a:bodyPr>
          <a:lstStyle/>
          <a:p>
            <a:pPr>
              <a:spcBef>
                <a:spcPct val="50000"/>
              </a:spcBef>
            </a:pPr>
            <a:endParaRPr lang="zh-TW" altLang="zh-TW"/>
          </a:p>
        </p:txBody>
      </p:sp>
      <p:sp>
        <p:nvSpPr>
          <p:cNvPr id="17" name="矩形 16"/>
          <p:cNvSpPr/>
          <p:nvPr/>
        </p:nvSpPr>
        <p:spPr>
          <a:xfrm>
            <a:off x="990600" y="228600"/>
            <a:ext cx="6955750" cy="830997"/>
          </a:xfrm>
          <a:prstGeom prst="rect">
            <a:avLst/>
          </a:prstGeom>
        </p:spPr>
        <p:txBody>
          <a:bodyPr wrap="square">
            <a:spAutoFit/>
          </a:bodyPr>
          <a:lstStyle/>
          <a:p>
            <a:r>
              <a:rPr lang="zh-TW" altLang="zh-TW" sz="4800" dirty="0" smtClean="0">
                <a:solidFill>
                  <a:srgbClr val="FF0000"/>
                </a:solidFill>
                <a:latin typeface="標楷體" pitchFamily="65" charset="-120"/>
              </a:rPr>
              <a:t>勞動檢查</a:t>
            </a:r>
            <a:r>
              <a:rPr lang="zh-TW" altLang="en-US" sz="4800" dirty="0" smtClean="0">
                <a:solidFill>
                  <a:srgbClr val="FF0000"/>
                </a:solidFill>
                <a:latin typeface="標楷體" pitchFamily="65" charset="-120"/>
              </a:rPr>
              <a:t>重點</a:t>
            </a:r>
            <a:r>
              <a:rPr lang="zh-TW" altLang="zh-TW" sz="4800" dirty="0" smtClean="0">
                <a:solidFill>
                  <a:srgbClr val="FF0000"/>
                </a:solidFill>
                <a:latin typeface="標楷體" pitchFamily="65" charset="-120"/>
              </a:rPr>
              <a:t>提示</a:t>
            </a:r>
            <a:r>
              <a:rPr lang="en-US" altLang="zh-TW" sz="4800" dirty="0" smtClean="0">
                <a:solidFill>
                  <a:srgbClr val="FF0000"/>
                </a:solidFill>
                <a:latin typeface="標楷體" pitchFamily="65" charset="-120"/>
              </a:rPr>
              <a:t>(</a:t>
            </a:r>
            <a:r>
              <a:rPr lang="zh-TW" altLang="en-US" sz="4800" dirty="0" smtClean="0">
                <a:solidFill>
                  <a:srgbClr val="FF0000"/>
                </a:solidFill>
                <a:latin typeface="標楷體" pitchFamily="65" charset="-120"/>
              </a:rPr>
              <a:t>二</a:t>
            </a:r>
            <a:r>
              <a:rPr lang="en-US" altLang="zh-TW" sz="4800" dirty="0" smtClean="0">
                <a:solidFill>
                  <a:srgbClr val="FF0000"/>
                </a:solidFill>
                <a:latin typeface="標楷體" pitchFamily="65" charset="-120"/>
              </a:rPr>
              <a:t>)</a:t>
            </a:r>
            <a:endParaRPr lang="zh-TW" altLang="en-US" sz="4800" dirty="0">
              <a:solidFill>
                <a:srgbClr val="FF0000"/>
              </a:solidFill>
              <a:latin typeface="標楷體" pitchFamily="65" charset="-120"/>
            </a:endParaRPr>
          </a:p>
        </p:txBody>
      </p:sp>
      <p:pic>
        <p:nvPicPr>
          <p:cNvPr id="40" name="圖片 39"/>
          <p:cNvPicPr/>
          <p:nvPr/>
        </p:nvPicPr>
        <p:blipFill>
          <a:blip r:embed="rId2"/>
          <a:srcRect r="18087"/>
          <a:stretch>
            <a:fillRect/>
          </a:stretch>
        </p:blipFill>
        <p:spPr bwMode="auto">
          <a:xfrm>
            <a:off x="533400" y="1524000"/>
            <a:ext cx="6553200" cy="1295400"/>
          </a:xfrm>
          <a:prstGeom prst="rect">
            <a:avLst/>
          </a:prstGeom>
          <a:noFill/>
          <a:ln w="9525">
            <a:noFill/>
            <a:miter lim="800000"/>
            <a:headEnd/>
            <a:tailEnd/>
          </a:ln>
          <a:effectLst/>
        </p:spPr>
      </p:pic>
      <p:pic>
        <p:nvPicPr>
          <p:cNvPr id="42" name="圖片 41"/>
          <p:cNvPicPr/>
          <p:nvPr/>
        </p:nvPicPr>
        <p:blipFill>
          <a:blip r:embed="rId3"/>
          <a:srcRect/>
          <a:stretch>
            <a:fillRect/>
          </a:stretch>
        </p:blipFill>
        <p:spPr bwMode="auto">
          <a:xfrm>
            <a:off x="533400" y="3429000"/>
            <a:ext cx="8001000" cy="1295400"/>
          </a:xfrm>
          <a:prstGeom prst="rect">
            <a:avLst/>
          </a:prstGeom>
          <a:noFill/>
          <a:ln w="9525">
            <a:noFill/>
            <a:miter lim="800000"/>
            <a:headEnd/>
            <a:tailEnd/>
          </a:ln>
          <a:effectLst/>
        </p:spPr>
      </p:pic>
      <p:pic>
        <p:nvPicPr>
          <p:cNvPr id="43" name="圖片 42"/>
          <p:cNvPicPr/>
          <p:nvPr/>
        </p:nvPicPr>
        <p:blipFill>
          <a:blip r:embed="rId4"/>
          <a:srcRect/>
          <a:stretch>
            <a:fillRect/>
          </a:stretch>
        </p:blipFill>
        <p:spPr bwMode="auto">
          <a:xfrm>
            <a:off x="533400" y="5257800"/>
            <a:ext cx="6553200" cy="1219200"/>
          </a:xfrm>
          <a:prstGeom prst="rect">
            <a:avLst/>
          </a:prstGeom>
          <a:noFill/>
          <a:ln w="9525">
            <a:noFill/>
            <a:miter lim="800000"/>
            <a:headEnd/>
            <a:tailEnd/>
          </a:ln>
          <a:effectLst/>
        </p:spPr>
      </p:pic>
      <p:pic>
        <p:nvPicPr>
          <p:cNvPr id="222213" name="Picture 5"/>
          <p:cNvPicPr>
            <a:picLocks noChangeAspect="1" noChangeArrowheads="1"/>
          </p:cNvPicPr>
          <p:nvPr/>
        </p:nvPicPr>
        <p:blipFill>
          <a:blip r:embed="rId5"/>
          <a:srcRect/>
          <a:stretch>
            <a:fillRect/>
          </a:stretch>
        </p:blipFill>
        <p:spPr bwMode="auto">
          <a:xfrm>
            <a:off x="914400" y="3124200"/>
            <a:ext cx="6019800" cy="866775"/>
          </a:xfrm>
          <a:prstGeom prst="rect">
            <a:avLst/>
          </a:prstGeom>
          <a:noFill/>
          <a:ln w="9525">
            <a:noFill/>
            <a:miter lim="800000"/>
            <a:headEnd/>
            <a:tailEnd/>
          </a:ln>
          <a:effectLst/>
        </p:spPr>
      </p:pic>
      <p:pic>
        <p:nvPicPr>
          <p:cNvPr id="222214" name="Picture 6"/>
          <p:cNvPicPr>
            <a:picLocks noChangeAspect="1" noChangeArrowheads="1"/>
          </p:cNvPicPr>
          <p:nvPr/>
        </p:nvPicPr>
        <p:blipFill>
          <a:blip r:embed="rId6"/>
          <a:srcRect/>
          <a:stretch>
            <a:fillRect/>
          </a:stretch>
        </p:blipFill>
        <p:spPr bwMode="auto">
          <a:xfrm>
            <a:off x="914400" y="1219200"/>
            <a:ext cx="6019800" cy="876300"/>
          </a:xfrm>
          <a:prstGeom prst="rect">
            <a:avLst/>
          </a:prstGeom>
          <a:noFill/>
          <a:ln w="9525">
            <a:noFill/>
            <a:miter lim="800000"/>
            <a:headEnd/>
            <a:tailEnd/>
          </a:ln>
          <a:effectLst/>
        </p:spPr>
      </p:pic>
      <p:pic>
        <p:nvPicPr>
          <p:cNvPr id="222215" name="Picture 7"/>
          <p:cNvPicPr>
            <a:picLocks noChangeAspect="1" noChangeArrowheads="1"/>
          </p:cNvPicPr>
          <p:nvPr/>
        </p:nvPicPr>
        <p:blipFill>
          <a:blip r:embed="rId7"/>
          <a:srcRect/>
          <a:stretch>
            <a:fillRect/>
          </a:stretch>
        </p:blipFill>
        <p:spPr bwMode="auto">
          <a:xfrm>
            <a:off x="914400" y="4953000"/>
            <a:ext cx="6019800" cy="885825"/>
          </a:xfrm>
          <a:prstGeom prst="rect">
            <a:avLst/>
          </a:prstGeom>
          <a:noFill/>
          <a:ln w="9525">
            <a:noFill/>
            <a:miter lim="800000"/>
            <a:headEnd/>
            <a:tailEnd/>
          </a:ln>
          <a:effectLst/>
        </p:spPr>
      </p:pic>
      <p:pic>
        <p:nvPicPr>
          <p:cNvPr id="44" name="圖片 43"/>
          <p:cNvPicPr/>
          <p:nvPr/>
        </p:nvPicPr>
        <p:blipFill>
          <a:blip r:embed="rId2"/>
          <a:srcRect l="75739" r="18087"/>
          <a:stretch>
            <a:fillRect/>
          </a:stretch>
        </p:blipFill>
        <p:spPr bwMode="auto">
          <a:xfrm>
            <a:off x="7072330" y="1571612"/>
            <a:ext cx="1524000" cy="1295400"/>
          </a:xfrm>
          <a:prstGeom prst="rect">
            <a:avLst/>
          </a:prstGeom>
          <a:noFill/>
          <a:ln w="9525">
            <a:noFill/>
            <a:miter lim="800000"/>
            <a:headEnd/>
            <a:tailEnd/>
          </a:ln>
          <a:effectLst/>
        </p:spPr>
      </p:pic>
      <p:pic>
        <p:nvPicPr>
          <p:cNvPr id="45" name="圖片 44"/>
          <p:cNvPicPr/>
          <p:nvPr/>
        </p:nvPicPr>
        <p:blipFill>
          <a:blip r:embed="rId4"/>
          <a:srcRect l="92463"/>
          <a:stretch>
            <a:fillRect/>
          </a:stretch>
        </p:blipFill>
        <p:spPr bwMode="auto">
          <a:xfrm>
            <a:off x="6934200" y="5257800"/>
            <a:ext cx="1600200" cy="1219200"/>
          </a:xfrm>
          <a:prstGeom prst="rect">
            <a:avLst/>
          </a:prstGeom>
          <a:noFill/>
          <a:ln w="9525">
            <a:noFill/>
            <a:miter lim="800000"/>
            <a:headEnd/>
            <a:tailEnd/>
          </a:ln>
          <a:effectLst/>
        </p:spPr>
      </p:pic>
      <p:sp>
        <p:nvSpPr>
          <p:cNvPr id="12" name="橢圓 11"/>
          <p:cNvSpPr/>
          <p:nvPr/>
        </p:nvSpPr>
        <p:spPr bwMode="auto">
          <a:xfrm>
            <a:off x="3500430" y="3929066"/>
            <a:ext cx="2143140" cy="642942"/>
          </a:xfrm>
          <a:prstGeom prst="ellipse">
            <a:avLst/>
          </a:prstGeom>
          <a:noFill/>
          <a:ln cmpd="dbl">
            <a:solidFill>
              <a:srgbClr val="FF0000"/>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eaLnBrk="0" hangingPunct="0">
              <a:defRPr/>
            </a:pPr>
            <a:endParaRPr kumimoji="0" lang="zh-TW" altLang="en-US" sz="2400" dirty="0">
              <a:solidFill>
                <a:schemeClr val="bg1"/>
              </a:solidFill>
              <a:latin typeface="標楷體" pitchFamily="65" charset="-120"/>
              <a:ea typeface="標楷體" pitchFamily="65" charset="-120"/>
            </a:endParaRPr>
          </a:p>
        </p:txBody>
      </p:sp>
      <p:sp>
        <p:nvSpPr>
          <p:cNvPr id="13" name="橢圓 12"/>
          <p:cNvSpPr/>
          <p:nvPr/>
        </p:nvSpPr>
        <p:spPr bwMode="auto">
          <a:xfrm>
            <a:off x="5572132" y="2000240"/>
            <a:ext cx="1071570" cy="642942"/>
          </a:xfrm>
          <a:prstGeom prst="ellipse">
            <a:avLst/>
          </a:prstGeom>
          <a:noFill/>
          <a:ln cmpd="dbl">
            <a:solidFill>
              <a:srgbClr val="FF0000"/>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eaLnBrk="0" hangingPunct="0">
              <a:defRPr/>
            </a:pPr>
            <a:endParaRPr kumimoji="0" lang="zh-TW" altLang="en-US" sz="2400" dirty="0">
              <a:solidFill>
                <a:schemeClr val="bg1"/>
              </a:solidFill>
              <a:latin typeface="標楷體" pitchFamily="65" charset="-120"/>
              <a:ea typeface="標楷體" pitchFamily="65" charset="-120"/>
            </a:endParaRPr>
          </a:p>
        </p:txBody>
      </p:sp>
      <p:cxnSp>
        <p:nvCxnSpPr>
          <p:cNvPr id="18" name="直線接點 17"/>
          <p:cNvCxnSpPr/>
          <p:nvPr/>
        </p:nvCxnSpPr>
        <p:spPr>
          <a:xfrm>
            <a:off x="3357554" y="2571744"/>
            <a:ext cx="3124200" cy="0"/>
          </a:xfrm>
          <a:prstGeom prst="line">
            <a:avLst/>
          </a:prstGeom>
          <a:ln w="28575" cmpd="sng">
            <a:solidFill>
              <a:srgbClr val="0000CC"/>
            </a:solidFill>
          </a:ln>
        </p:spPr>
        <p:style>
          <a:lnRef idx="1">
            <a:schemeClr val="accent1"/>
          </a:lnRef>
          <a:fillRef idx="0">
            <a:schemeClr val="accent1"/>
          </a:fillRef>
          <a:effectRef idx="0">
            <a:schemeClr val="accent1"/>
          </a:effectRef>
          <a:fontRef idx="minor">
            <a:schemeClr val="tx1"/>
          </a:fontRef>
        </p:style>
      </p:cxnSp>
      <p:sp>
        <p:nvSpPr>
          <p:cNvPr id="19" name="橢圓 18"/>
          <p:cNvSpPr/>
          <p:nvPr/>
        </p:nvSpPr>
        <p:spPr bwMode="auto">
          <a:xfrm>
            <a:off x="857224" y="5072074"/>
            <a:ext cx="1428760" cy="642942"/>
          </a:xfrm>
          <a:prstGeom prst="ellipse">
            <a:avLst/>
          </a:prstGeom>
          <a:noFill/>
          <a:ln cmpd="dbl">
            <a:solidFill>
              <a:srgbClr val="0000CC"/>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eaLnBrk="0" hangingPunct="0">
              <a:defRPr/>
            </a:pPr>
            <a:endParaRPr kumimoji="0" lang="zh-TW" altLang="en-US" sz="2400" dirty="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nvGraphicFramePr>
        <p:xfrm>
          <a:off x="357158" y="3786190"/>
          <a:ext cx="8424938" cy="2699644"/>
        </p:xfrm>
        <a:graphic>
          <a:graphicData uri="http://schemas.openxmlformats.org/drawingml/2006/table">
            <a:tbl>
              <a:tblPr/>
              <a:tblGrid>
                <a:gridCol w="1837684"/>
                <a:gridCol w="937431"/>
                <a:gridCol w="945399"/>
                <a:gridCol w="940088"/>
                <a:gridCol w="941416"/>
                <a:gridCol w="941416"/>
                <a:gridCol w="941416"/>
                <a:gridCol w="940088"/>
              </a:tblGrid>
              <a:tr h="696171">
                <a:tc>
                  <a:txBody>
                    <a:bodyPr/>
                    <a:lstStyle/>
                    <a:p>
                      <a:pPr algn="ctr">
                        <a:spcAft>
                          <a:spcPts val="0"/>
                        </a:spcAft>
                      </a:pPr>
                      <a:r>
                        <a:rPr lang="zh-TW" altLang="en-US" sz="2000" kern="100" dirty="0" smtClean="0">
                          <a:latin typeface="Calibri"/>
                          <a:ea typeface="新細明體"/>
                          <a:cs typeface="Times New Roman"/>
                        </a:rPr>
                        <a:t>              </a:t>
                      </a:r>
                      <a:r>
                        <a:rPr lang="zh-TW" altLang="en-US" sz="2400" kern="100" dirty="0" smtClean="0">
                          <a:latin typeface="Calibri"/>
                          <a:ea typeface="新細明體"/>
                          <a:cs typeface="Times New Roman"/>
                        </a:rPr>
                        <a:t>星 期</a:t>
                      </a:r>
                      <a:endParaRPr lang="en-US" altLang="zh-TW" sz="2400" kern="100" dirty="0" smtClean="0">
                        <a:latin typeface="Calibri"/>
                        <a:ea typeface="新細明體"/>
                        <a:cs typeface="Times New Roman"/>
                      </a:endParaRPr>
                    </a:p>
                    <a:p>
                      <a:pPr algn="l">
                        <a:spcAft>
                          <a:spcPts val="0"/>
                        </a:spcAft>
                      </a:pPr>
                      <a:r>
                        <a:rPr lang="zh-TW" altLang="en-US" sz="2400" kern="100" dirty="0" smtClean="0">
                          <a:latin typeface="Calibri"/>
                          <a:ea typeface="新細明體"/>
                          <a:cs typeface="Times New Roman"/>
                        </a:rPr>
                        <a:t>週 期</a:t>
                      </a:r>
                      <a:endParaRPr lang="en-US"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zh-TW" sz="2400" kern="100" dirty="0">
                          <a:latin typeface="Calibri"/>
                          <a:ea typeface="新細明體"/>
                          <a:cs typeface="Times New Roman"/>
                        </a:rPr>
                        <a:t>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spcAft>
                          <a:spcPts val="0"/>
                        </a:spcAft>
                      </a:pPr>
                      <a:r>
                        <a:rPr lang="zh-TW" sz="2400" kern="100" dirty="0">
                          <a:latin typeface="Calibri"/>
                          <a:ea typeface="新細明體"/>
                          <a:cs typeface="Times New Roman"/>
                        </a:rPr>
                        <a:t>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spcAft>
                          <a:spcPts val="0"/>
                        </a:spcAft>
                      </a:pPr>
                      <a:r>
                        <a:rPr lang="zh-TW" sz="2400" kern="100" dirty="0">
                          <a:latin typeface="Calibri"/>
                          <a:ea typeface="新細明體"/>
                          <a:cs typeface="Times New Roman"/>
                        </a:rPr>
                        <a:t>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spcAft>
                          <a:spcPts val="0"/>
                        </a:spcAft>
                      </a:pPr>
                      <a:r>
                        <a:rPr lang="zh-TW" sz="2400" kern="100" dirty="0">
                          <a:latin typeface="Calibri"/>
                          <a:ea typeface="新細明體"/>
                          <a:cs typeface="Times New Roman"/>
                        </a:rPr>
                        <a:t>四</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spcAft>
                          <a:spcPts val="0"/>
                        </a:spcAft>
                      </a:pPr>
                      <a:r>
                        <a:rPr lang="zh-TW" sz="2400" kern="100" dirty="0">
                          <a:latin typeface="Calibri"/>
                          <a:ea typeface="新細明體"/>
                          <a:cs typeface="Times New Roman"/>
                        </a:rPr>
                        <a:t>五</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spcAft>
                          <a:spcPts val="0"/>
                        </a:spcAft>
                      </a:pPr>
                      <a:r>
                        <a:rPr lang="zh-TW" sz="2400" kern="100" dirty="0">
                          <a:latin typeface="Calibri"/>
                          <a:ea typeface="新細明體"/>
                          <a:cs typeface="Times New Roman"/>
                        </a:rPr>
                        <a:t>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spcAft>
                          <a:spcPts val="0"/>
                        </a:spcAft>
                      </a:pPr>
                      <a:r>
                        <a:rPr lang="zh-TW" sz="2400" kern="100" dirty="0">
                          <a:latin typeface="Calibri"/>
                          <a:ea typeface="新細明體"/>
                          <a:cs typeface="Times New Roman"/>
                        </a:rPr>
                        <a:t>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r>
              <a:tr h="492031">
                <a:tc>
                  <a:txBody>
                    <a:bodyPr/>
                    <a:lstStyle/>
                    <a:p>
                      <a:pPr algn="ctr">
                        <a:spcAft>
                          <a:spcPts val="0"/>
                        </a:spcAft>
                      </a:pPr>
                      <a:r>
                        <a:rPr lang="zh-TW" sz="2400" kern="100" dirty="0">
                          <a:latin typeface="Calibri"/>
                          <a:ea typeface="新細明體"/>
                          <a:cs typeface="Times New Roman"/>
                        </a:rPr>
                        <a:t>第一週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spcAft>
                          <a:spcPts val="0"/>
                        </a:spcAft>
                      </a:pPr>
                      <a:r>
                        <a:rPr lang="en-US" sz="2400" kern="100" dirty="0">
                          <a:latin typeface="Calibri"/>
                          <a:ea typeface="新細明體"/>
                          <a:cs typeface="Times New Roman"/>
                        </a:rPr>
                        <a:t>10</a:t>
                      </a:r>
                      <a:endParaRPr 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kern="100" dirty="0">
                          <a:latin typeface="Calibri"/>
                          <a:ea typeface="新細明體"/>
                          <a:cs typeface="Times New Roman"/>
                        </a:rPr>
                        <a:t>10</a:t>
                      </a:r>
                      <a:endParaRPr 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TW" sz="2400" b="1" kern="100" dirty="0" smtClean="0">
                          <a:solidFill>
                            <a:srgbClr val="C00000"/>
                          </a:solidFill>
                          <a:latin typeface="Calibri"/>
                          <a:ea typeface="新細明體"/>
                          <a:cs typeface="Times New Roman"/>
                        </a:rPr>
                        <a:t>休</a:t>
                      </a:r>
                      <a:r>
                        <a:rPr lang="en-US" altLang="zh-TW" sz="2400" b="1" kern="100" dirty="0" smtClean="0">
                          <a:solidFill>
                            <a:srgbClr val="C00000"/>
                          </a:solidFill>
                          <a:latin typeface="Calibri"/>
                          <a:ea typeface="新細明體"/>
                          <a:cs typeface="Times New Roman"/>
                        </a:rPr>
                        <a:t>1</a:t>
                      </a:r>
                      <a:endParaRPr lang="zh-TW" sz="2400" b="1" kern="100" dirty="0">
                        <a:solidFill>
                          <a:srgbClr val="C00000"/>
                        </a:solidFill>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spcAft>
                          <a:spcPts val="0"/>
                        </a:spcAft>
                      </a:pPr>
                      <a:r>
                        <a:rPr lang="zh-TW" sz="2400" b="1" kern="100" dirty="0" smtClean="0">
                          <a:solidFill>
                            <a:srgbClr val="C00000"/>
                          </a:solidFill>
                          <a:latin typeface="Calibri"/>
                          <a:ea typeface="新細明體"/>
                          <a:cs typeface="Times New Roman"/>
                        </a:rPr>
                        <a:t>休</a:t>
                      </a:r>
                      <a:r>
                        <a:rPr lang="en-US" altLang="zh-TW" sz="2400" b="1" kern="100" dirty="0" smtClean="0">
                          <a:solidFill>
                            <a:srgbClr val="C00000"/>
                          </a:solidFill>
                          <a:latin typeface="Calibri"/>
                          <a:ea typeface="新細明體"/>
                          <a:cs typeface="Times New Roman"/>
                        </a:rPr>
                        <a:t>1</a:t>
                      </a:r>
                      <a:endParaRPr lang="zh-TW" sz="2400" b="1" kern="100" dirty="0">
                        <a:solidFill>
                          <a:srgbClr val="C00000"/>
                        </a:solidFill>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spcAft>
                          <a:spcPts val="0"/>
                        </a:spcAft>
                      </a:pPr>
                      <a:r>
                        <a:rPr lang="en-US" sz="2400" kern="100" dirty="0">
                          <a:latin typeface="Calibri"/>
                          <a:ea typeface="新細明體"/>
                          <a:cs typeface="Times New Roman"/>
                        </a:rPr>
                        <a:t>10</a:t>
                      </a:r>
                      <a:endParaRPr 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kern="100" dirty="0">
                          <a:latin typeface="Calibri"/>
                          <a:ea typeface="新細明體"/>
                          <a:cs typeface="Times New Roman"/>
                        </a:rPr>
                        <a:t>10</a:t>
                      </a:r>
                      <a:endParaRPr 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kern="100" dirty="0">
                          <a:latin typeface="Calibri"/>
                          <a:ea typeface="新細明體"/>
                          <a:cs typeface="Times New Roman"/>
                        </a:rPr>
                        <a:t>10</a:t>
                      </a:r>
                      <a:endParaRPr 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92031">
                <a:tc>
                  <a:txBody>
                    <a:bodyPr/>
                    <a:lstStyle/>
                    <a:p>
                      <a:pPr algn="ctr">
                        <a:spcAft>
                          <a:spcPts val="0"/>
                        </a:spcAft>
                      </a:pPr>
                      <a:r>
                        <a:rPr lang="zh-TW" sz="2400" kern="100" dirty="0">
                          <a:latin typeface="Calibri"/>
                          <a:ea typeface="新細明體"/>
                          <a:cs typeface="Times New Roman"/>
                        </a:rPr>
                        <a:t>第二週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spcAft>
                          <a:spcPts val="0"/>
                        </a:spcAft>
                      </a:pPr>
                      <a:r>
                        <a:rPr lang="en-US" sz="2400" kern="100" dirty="0">
                          <a:latin typeface="Calibri"/>
                          <a:ea typeface="新細明體"/>
                          <a:cs typeface="Times New Roman"/>
                        </a:rPr>
                        <a:t>10</a:t>
                      </a:r>
                      <a:endParaRPr 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kern="100" dirty="0">
                          <a:latin typeface="Calibri"/>
                          <a:ea typeface="新細明體"/>
                          <a:cs typeface="Times New Roman"/>
                        </a:rPr>
                        <a:t>10</a:t>
                      </a:r>
                      <a:endParaRPr 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kern="100" dirty="0">
                          <a:latin typeface="Calibri"/>
                          <a:ea typeface="新細明體"/>
                          <a:cs typeface="Times New Roman"/>
                        </a:rPr>
                        <a:t>10</a:t>
                      </a:r>
                      <a:endParaRPr 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kern="100" dirty="0">
                          <a:latin typeface="Calibri"/>
                          <a:ea typeface="新細明體"/>
                          <a:cs typeface="Times New Roman"/>
                        </a:rPr>
                        <a:t>10</a:t>
                      </a:r>
                      <a:endParaRPr 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kern="100" dirty="0">
                          <a:latin typeface="Calibri"/>
                          <a:ea typeface="新細明體"/>
                          <a:cs typeface="Times New Roman"/>
                        </a:rPr>
                        <a:t>10</a:t>
                      </a:r>
                      <a:endParaRPr 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kern="100" dirty="0">
                          <a:latin typeface="Calibri"/>
                          <a:ea typeface="新細明體"/>
                          <a:cs typeface="Times New Roman"/>
                        </a:rPr>
                        <a:t>10</a:t>
                      </a:r>
                      <a:endParaRPr 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kern="100" dirty="0">
                          <a:latin typeface="Calibri"/>
                          <a:ea typeface="新細明體"/>
                          <a:cs typeface="Times New Roman"/>
                        </a:rPr>
                        <a:t>10</a:t>
                      </a:r>
                      <a:endParaRPr 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92031">
                <a:tc>
                  <a:txBody>
                    <a:bodyPr/>
                    <a:lstStyle/>
                    <a:p>
                      <a:pPr algn="ctr">
                        <a:spcAft>
                          <a:spcPts val="0"/>
                        </a:spcAft>
                      </a:pPr>
                      <a:r>
                        <a:rPr lang="zh-TW" sz="2400" kern="100" dirty="0">
                          <a:latin typeface="Calibri"/>
                          <a:ea typeface="新細明體"/>
                          <a:cs typeface="Times New Roman"/>
                        </a:rPr>
                        <a:t>第三週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spcAft>
                          <a:spcPts val="0"/>
                        </a:spcAft>
                      </a:pPr>
                      <a:r>
                        <a:rPr lang="en-US" altLang="zh-TW" sz="2400" kern="100" dirty="0" smtClean="0">
                          <a:latin typeface="Calibri"/>
                          <a:ea typeface="新細明體"/>
                          <a:cs typeface="Times New Roman"/>
                        </a:rPr>
                        <a:t>8</a:t>
                      </a:r>
                      <a:endParaRPr 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TW" sz="2400" kern="100" dirty="0" smtClean="0">
                          <a:latin typeface="Calibri"/>
                          <a:ea typeface="新細明體"/>
                          <a:cs typeface="Times New Roman"/>
                        </a:rPr>
                        <a:t>8</a:t>
                      </a:r>
                      <a:endParaRPr 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TW" sz="2400" b="0" kern="100" dirty="0" smtClean="0">
                          <a:solidFill>
                            <a:schemeClr val="tx1"/>
                          </a:solidFill>
                          <a:latin typeface="Calibri"/>
                          <a:ea typeface="新細明體"/>
                          <a:cs typeface="Times New Roman"/>
                        </a:rPr>
                        <a:t>6</a:t>
                      </a:r>
                      <a:endParaRPr lang="zh-TW" sz="2400" b="0" kern="100" dirty="0">
                        <a:solidFill>
                          <a:schemeClr val="tx1"/>
                        </a:solidFill>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zh-TW" sz="2400" b="1" kern="100" dirty="0" smtClean="0">
                          <a:solidFill>
                            <a:srgbClr val="C00000"/>
                          </a:solidFill>
                          <a:latin typeface="Calibri"/>
                          <a:ea typeface="新細明體"/>
                          <a:cs typeface="Times New Roman"/>
                        </a:rPr>
                        <a:t>休</a:t>
                      </a:r>
                      <a:r>
                        <a:rPr lang="en-US" altLang="zh-TW" sz="2400" b="1" kern="100" dirty="0" smtClean="0">
                          <a:solidFill>
                            <a:srgbClr val="C00000"/>
                          </a:solidFill>
                          <a:latin typeface="Calibri"/>
                          <a:ea typeface="新細明體"/>
                          <a:cs typeface="Times New Roman"/>
                        </a:rPr>
                        <a:t>2</a:t>
                      </a:r>
                      <a:endParaRPr lang="zh-TW" sz="2400" b="1" kern="100" dirty="0">
                        <a:solidFill>
                          <a:srgbClr val="C00000"/>
                        </a:solidFill>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algn="ctr" defTabSz="914400" rtl="0" eaLnBrk="1" latinLnBrk="0" hangingPunct="1">
                        <a:spcAft>
                          <a:spcPts val="0"/>
                        </a:spcAft>
                      </a:pPr>
                      <a:r>
                        <a:rPr lang="zh-TW" sz="2400" b="1" kern="100" dirty="0" smtClean="0">
                          <a:solidFill>
                            <a:srgbClr val="C00000"/>
                          </a:solidFill>
                          <a:latin typeface="Calibri"/>
                          <a:ea typeface="新細明體"/>
                          <a:cs typeface="Times New Roman"/>
                        </a:rPr>
                        <a:t>休</a:t>
                      </a:r>
                      <a:r>
                        <a:rPr lang="en-US" altLang="zh-TW" sz="2400" b="1" kern="100" dirty="0" smtClean="0">
                          <a:solidFill>
                            <a:srgbClr val="C00000"/>
                          </a:solidFill>
                          <a:latin typeface="Calibri"/>
                          <a:ea typeface="新細明體"/>
                          <a:cs typeface="Times New Roman"/>
                        </a:rPr>
                        <a:t>1</a:t>
                      </a:r>
                      <a:endParaRPr lang="zh-TW" sz="2400" b="1" kern="100" dirty="0">
                        <a:solidFill>
                          <a:srgbClr val="C00000"/>
                        </a:solidFill>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algn="ctr" defTabSz="914400" rtl="0" eaLnBrk="1" latinLnBrk="0" hangingPunct="1">
                        <a:spcAft>
                          <a:spcPts val="0"/>
                        </a:spcAft>
                      </a:pPr>
                      <a:r>
                        <a:rPr lang="zh-TW" sz="2400" b="1" kern="100" dirty="0" smtClean="0">
                          <a:solidFill>
                            <a:srgbClr val="C00000"/>
                          </a:solidFill>
                          <a:latin typeface="Calibri"/>
                          <a:ea typeface="新細明體"/>
                          <a:cs typeface="Times New Roman"/>
                        </a:rPr>
                        <a:t>休</a:t>
                      </a:r>
                      <a:r>
                        <a:rPr lang="en-US" altLang="zh-TW" sz="2400" b="1" kern="100" dirty="0" smtClean="0">
                          <a:solidFill>
                            <a:srgbClr val="C00000"/>
                          </a:solidFill>
                          <a:latin typeface="Calibri"/>
                          <a:ea typeface="新細明體"/>
                          <a:cs typeface="Times New Roman"/>
                        </a:rPr>
                        <a:t>1</a:t>
                      </a:r>
                      <a:endParaRPr lang="zh-TW" sz="2400" b="1" kern="100" dirty="0">
                        <a:solidFill>
                          <a:srgbClr val="C00000"/>
                        </a:solidFill>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algn="ctr" defTabSz="914400" rtl="0" eaLnBrk="1" latinLnBrk="0" hangingPunct="1">
                        <a:spcAft>
                          <a:spcPts val="0"/>
                        </a:spcAft>
                      </a:pPr>
                      <a:r>
                        <a:rPr lang="zh-TW" sz="2400" b="1" kern="100" dirty="0" smtClean="0">
                          <a:solidFill>
                            <a:srgbClr val="C00000"/>
                          </a:solidFill>
                          <a:latin typeface="Calibri"/>
                          <a:ea typeface="新細明體"/>
                          <a:cs typeface="Times New Roman"/>
                        </a:rPr>
                        <a:t>休</a:t>
                      </a:r>
                      <a:r>
                        <a:rPr lang="en-US" altLang="zh-TW" sz="2400" b="1" kern="100" dirty="0" smtClean="0">
                          <a:solidFill>
                            <a:srgbClr val="C00000"/>
                          </a:solidFill>
                          <a:latin typeface="Calibri"/>
                          <a:ea typeface="新細明體"/>
                          <a:cs typeface="Times New Roman"/>
                        </a:rPr>
                        <a:t>2</a:t>
                      </a:r>
                      <a:endParaRPr lang="zh-TW" sz="2400" b="1" kern="100" dirty="0">
                        <a:solidFill>
                          <a:srgbClr val="C00000"/>
                        </a:solidFill>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r>
              <a:tr h="492031">
                <a:tc>
                  <a:txBody>
                    <a:bodyPr/>
                    <a:lstStyle/>
                    <a:p>
                      <a:pPr algn="ctr">
                        <a:spcAft>
                          <a:spcPts val="0"/>
                        </a:spcAft>
                      </a:pPr>
                      <a:r>
                        <a:rPr lang="zh-TW" sz="2400" kern="100" dirty="0">
                          <a:latin typeface="Calibri"/>
                          <a:ea typeface="新細明體"/>
                          <a:cs typeface="Times New Roman"/>
                        </a:rPr>
                        <a:t>第四週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marL="0" algn="ctr" defTabSz="914400" rtl="0" eaLnBrk="1" latinLnBrk="0" hangingPunct="1">
                        <a:spcAft>
                          <a:spcPts val="0"/>
                        </a:spcAft>
                      </a:pPr>
                      <a:r>
                        <a:rPr lang="zh-TW" sz="2400" b="1" u="sng" kern="100" dirty="0" smtClean="0">
                          <a:solidFill>
                            <a:srgbClr val="C00000"/>
                          </a:solidFill>
                          <a:latin typeface="Calibri"/>
                          <a:ea typeface="新細明體"/>
                          <a:cs typeface="Times New Roman"/>
                        </a:rPr>
                        <a:t>休</a:t>
                      </a:r>
                      <a:r>
                        <a:rPr lang="en-US" altLang="zh-TW" sz="2400" b="1" u="sng" kern="100" dirty="0" smtClean="0">
                          <a:solidFill>
                            <a:srgbClr val="C00000"/>
                          </a:solidFill>
                          <a:latin typeface="Calibri"/>
                          <a:ea typeface="新細明體"/>
                          <a:cs typeface="Times New Roman"/>
                        </a:rPr>
                        <a:t>4</a:t>
                      </a:r>
                      <a:r>
                        <a:rPr lang="zh-TW" altLang="en-US" sz="2400" b="1" u="sng" kern="100" dirty="0" smtClean="0">
                          <a:solidFill>
                            <a:srgbClr val="C00000"/>
                          </a:solidFill>
                          <a:latin typeface="Calibri"/>
                          <a:ea typeface="+mn-ea"/>
                          <a:cs typeface="Times New Roman"/>
                        </a:rPr>
                        <a:t>？</a:t>
                      </a:r>
                      <a:endParaRPr lang="zh-TW" sz="2400" b="1" u="sng" kern="100" dirty="0">
                        <a:solidFill>
                          <a:srgbClr val="C00000"/>
                        </a:solidFill>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algn="ctr" defTabSz="914400" rtl="0" eaLnBrk="1" latinLnBrk="0" hangingPunct="1">
                        <a:spcAft>
                          <a:spcPts val="0"/>
                        </a:spcAft>
                      </a:pPr>
                      <a:r>
                        <a:rPr lang="zh-TW" sz="2400" b="1" u="sng" kern="100" dirty="0" smtClean="0">
                          <a:solidFill>
                            <a:srgbClr val="C00000"/>
                          </a:solidFill>
                          <a:latin typeface="Calibri"/>
                          <a:ea typeface="新細明體"/>
                          <a:cs typeface="Times New Roman"/>
                        </a:rPr>
                        <a:t>休</a:t>
                      </a:r>
                      <a:r>
                        <a:rPr lang="en-US" altLang="zh-TW" sz="2400" b="1" u="sng" kern="100" dirty="0" smtClean="0">
                          <a:solidFill>
                            <a:srgbClr val="C00000"/>
                          </a:solidFill>
                          <a:latin typeface="Calibri"/>
                          <a:ea typeface="新細明體"/>
                          <a:cs typeface="Times New Roman"/>
                        </a:rPr>
                        <a:t>3</a:t>
                      </a:r>
                      <a:r>
                        <a:rPr lang="zh-TW" altLang="en-US" sz="2400" b="1" u="sng" kern="100" dirty="0" smtClean="0">
                          <a:solidFill>
                            <a:srgbClr val="C00000"/>
                          </a:solidFill>
                          <a:latin typeface="Calibri"/>
                          <a:ea typeface="+mn-ea"/>
                          <a:cs typeface="Times New Roman"/>
                        </a:rPr>
                        <a:t>？</a:t>
                      </a:r>
                      <a:endParaRPr lang="zh-TW" sz="2400" b="1" u="sng" kern="100" dirty="0">
                        <a:solidFill>
                          <a:srgbClr val="C00000"/>
                        </a:solidFill>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algn="ctr" defTabSz="914400" rtl="0" eaLnBrk="1" latinLnBrk="0" hangingPunct="1">
                        <a:spcAft>
                          <a:spcPts val="0"/>
                        </a:spcAft>
                      </a:pPr>
                      <a:r>
                        <a:rPr lang="zh-TW" sz="2400" b="1" u="sng" kern="100" dirty="0" smtClean="0">
                          <a:solidFill>
                            <a:srgbClr val="C00000"/>
                          </a:solidFill>
                          <a:latin typeface="Calibri"/>
                          <a:ea typeface="新細明體"/>
                          <a:cs typeface="Times New Roman"/>
                        </a:rPr>
                        <a:t>休</a:t>
                      </a:r>
                      <a:r>
                        <a:rPr lang="en-US" altLang="zh-TW" sz="2400" b="1" u="sng" kern="100" dirty="0" smtClean="0">
                          <a:solidFill>
                            <a:srgbClr val="C00000"/>
                          </a:solidFill>
                          <a:latin typeface="Calibri"/>
                          <a:ea typeface="新細明體"/>
                          <a:cs typeface="Times New Roman"/>
                        </a:rPr>
                        <a:t>5</a:t>
                      </a:r>
                      <a:endParaRPr lang="zh-TW" sz="2400" b="1" u="sng" kern="100" dirty="0">
                        <a:solidFill>
                          <a:srgbClr val="C00000"/>
                        </a:solidFill>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algn="ctr" defTabSz="914400" rtl="0" eaLnBrk="1" latinLnBrk="0" hangingPunct="1">
                        <a:spcAft>
                          <a:spcPts val="0"/>
                        </a:spcAft>
                      </a:pPr>
                      <a:r>
                        <a:rPr lang="zh-TW" sz="2400" b="1" kern="100" dirty="0" smtClean="0">
                          <a:solidFill>
                            <a:srgbClr val="C00000"/>
                          </a:solidFill>
                          <a:latin typeface="Calibri"/>
                          <a:ea typeface="新細明體"/>
                          <a:cs typeface="Times New Roman"/>
                        </a:rPr>
                        <a:t>休</a:t>
                      </a:r>
                      <a:r>
                        <a:rPr lang="en-US" altLang="zh-TW" sz="2400" b="1" kern="100" dirty="0" smtClean="0">
                          <a:solidFill>
                            <a:srgbClr val="C00000"/>
                          </a:solidFill>
                          <a:latin typeface="Calibri"/>
                          <a:ea typeface="新細明體"/>
                          <a:cs typeface="Times New Roman"/>
                        </a:rPr>
                        <a:t>2</a:t>
                      </a:r>
                      <a:endParaRPr lang="zh-TW" sz="2400" b="1" kern="100" dirty="0">
                        <a:solidFill>
                          <a:srgbClr val="C00000"/>
                        </a:solidFill>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algn="ctr" defTabSz="914400" rtl="0" eaLnBrk="1" latinLnBrk="0" hangingPunct="1">
                        <a:spcAft>
                          <a:spcPts val="0"/>
                        </a:spcAft>
                      </a:pPr>
                      <a:r>
                        <a:rPr lang="zh-TW" sz="2400" b="1" kern="100" dirty="0" smtClean="0">
                          <a:solidFill>
                            <a:srgbClr val="C00000"/>
                          </a:solidFill>
                          <a:latin typeface="Calibri"/>
                          <a:ea typeface="新細明體"/>
                          <a:cs typeface="Times New Roman"/>
                        </a:rPr>
                        <a:t>休</a:t>
                      </a:r>
                      <a:r>
                        <a:rPr lang="en-US" altLang="zh-TW" sz="2400" b="1" kern="100" dirty="0" smtClean="0">
                          <a:solidFill>
                            <a:srgbClr val="C00000"/>
                          </a:solidFill>
                          <a:latin typeface="Calibri"/>
                          <a:ea typeface="新細明體"/>
                          <a:cs typeface="Times New Roman"/>
                        </a:rPr>
                        <a:t>2</a:t>
                      </a:r>
                      <a:endParaRPr lang="zh-TW" sz="2400" b="1" kern="100" dirty="0">
                        <a:solidFill>
                          <a:srgbClr val="C00000"/>
                        </a:solidFill>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spcAft>
                          <a:spcPts val="0"/>
                        </a:spcAft>
                      </a:pPr>
                      <a:r>
                        <a:rPr lang="en-US" altLang="zh-TW" sz="2400" kern="100" dirty="0" smtClean="0">
                          <a:latin typeface="Calibri"/>
                          <a:ea typeface="新細明體"/>
                          <a:cs typeface="Times New Roman"/>
                        </a:rPr>
                        <a:t>9</a:t>
                      </a:r>
                      <a:endParaRPr 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TW" sz="2400" kern="100" dirty="0" smtClean="0">
                          <a:latin typeface="Calibri"/>
                          <a:ea typeface="新細明體"/>
                          <a:cs typeface="Times New Roman"/>
                        </a:rPr>
                        <a:t>9</a:t>
                      </a:r>
                      <a:endParaRPr 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6" name="表格 5"/>
          <p:cNvGraphicFramePr>
            <a:graphicFrameLocks noGrp="1"/>
          </p:cNvGraphicFramePr>
          <p:nvPr/>
        </p:nvGraphicFramePr>
        <p:xfrm>
          <a:off x="357158" y="1142984"/>
          <a:ext cx="8424938" cy="2546360"/>
        </p:xfrm>
        <a:graphic>
          <a:graphicData uri="http://schemas.openxmlformats.org/drawingml/2006/table">
            <a:tbl>
              <a:tblPr/>
              <a:tblGrid>
                <a:gridCol w="1837684"/>
                <a:gridCol w="937431"/>
                <a:gridCol w="945399"/>
                <a:gridCol w="940088"/>
                <a:gridCol w="941416"/>
                <a:gridCol w="941416"/>
                <a:gridCol w="941416"/>
                <a:gridCol w="940088"/>
              </a:tblGrid>
              <a:tr h="825652">
                <a:tc>
                  <a:txBody>
                    <a:bodyPr/>
                    <a:lstStyle/>
                    <a:p>
                      <a:pPr algn="ctr">
                        <a:spcAft>
                          <a:spcPts val="0"/>
                        </a:spcAft>
                      </a:pPr>
                      <a:r>
                        <a:rPr lang="zh-TW" altLang="en-US" sz="2400" kern="100" dirty="0" smtClean="0">
                          <a:latin typeface="Calibri"/>
                          <a:ea typeface="新細明體"/>
                          <a:cs typeface="Times New Roman"/>
                        </a:rPr>
                        <a:t>            </a:t>
                      </a:r>
                      <a:r>
                        <a:rPr lang="zh-TW" altLang="en-US" sz="2800" kern="100" dirty="0" smtClean="0">
                          <a:latin typeface="Calibri"/>
                          <a:ea typeface="新細明體"/>
                          <a:cs typeface="Times New Roman"/>
                        </a:rPr>
                        <a:t>星 期</a:t>
                      </a:r>
                      <a:endParaRPr lang="en-US" altLang="zh-TW" sz="2800" kern="100" dirty="0" smtClean="0">
                        <a:latin typeface="Calibri"/>
                        <a:ea typeface="新細明體"/>
                        <a:cs typeface="Times New Roman"/>
                      </a:endParaRPr>
                    </a:p>
                    <a:p>
                      <a:pPr algn="l">
                        <a:spcAft>
                          <a:spcPts val="0"/>
                        </a:spcAft>
                      </a:pPr>
                      <a:r>
                        <a:rPr lang="zh-TW" altLang="en-US" sz="2800" kern="100" dirty="0" smtClean="0">
                          <a:latin typeface="Calibri"/>
                          <a:ea typeface="新細明體"/>
                          <a:cs typeface="Times New Roman"/>
                        </a:rPr>
                        <a:t> 週 期</a:t>
                      </a:r>
                      <a:endParaRPr lang="en-US" sz="28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zh-TW" sz="2400" kern="100" dirty="0" smtClean="0">
                          <a:latin typeface="Calibri"/>
                          <a:ea typeface="新細明體"/>
                          <a:cs typeface="Times New Roman"/>
                        </a:rPr>
                        <a:t>一</a:t>
                      </a:r>
                      <a:endParaRPr lang="en-US" altLang="zh-TW" sz="2400" kern="100" dirty="0" smtClean="0">
                        <a:latin typeface="Calibri"/>
                        <a:ea typeface="新細明體"/>
                        <a:cs typeface="Times New Roman"/>
                      </a:endParaRPr>
                    </a:p>
                    <a:p>
                      <a:pPr algn="ctr">
                        <a:lnSpc>
                          <a:spcPts val="600"/>
                        </a:lnSpc>
                        <a:spcAft>
                          <a:spcPts val="0"/>
                        </a:spcAft>
                      </a:pPr>
                      <a:endParaRPr 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spcAft>
                          <a:spcPts val="0"/>
                        </a:spcAft>
                      </a:pPr>
                      <a:r>
                        <a:rPr lang="zh-TW" sz="2400" kern="100" dirty="0">
                          <a:latin typeface="Calibri"/>
                          <a:ea typeface="新細明體"/>
                          <a:cs typeface="Times New Roman"/>
                        </a:rPr>
                        <a:t>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spcAft>
                          <a:spcPts val="0"/>
                        </a:spcAft>
                      </a:pPr>
                      <a:r>
                        <a:rPr lang="zh-TW" sz="2400" kern="100" dirty="0">
                          <a:latin typeface="Calibri"/>
                          <a:ea typeface="新細明體"/>
                          <a:cs typeface="Times New Roman"/>
                        </a:rPr>
                        <a:t>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spcAft>
                          <a:spcPts val="0"/>
                        </a:spcAft>
                      </a:pPr>
                      <a:r>
                        <a:rPr lang="zh-TW" sz="2400" kern="100" dirty="0">
                          <a:latin typeface="Calibri"/>
                          <a:ea typeface="新細明體"/>
                          <a:cs typeface="Times New Roman"/>
                        </a:rPr>
                        <a:t>四</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spcAft>
                          <a:spcPts val="0"/>
                        </a:spcAft>
                      </a:pPr>
                      <a:r>
                        <a:rPr lang="zh-TW" sz="2400" kern="100" dirty="0">
                          <a:latin typeface="Calibri"/>
                          <a:ea typeface="新細明體"/>
                          <a:cs typeface="Times New Roman"/>
                        </a:rPr>
                        <a:t>五</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spcAft>
                          <a:spcPts val="0"/>
                        </a:spcAft>
                      </a:pPr>
                      <a:r>
                        <a:rPr lang="zh-TW" sz="2400" kern="100" dirty="0">
                          <a:latin typeface="Calibri"/>
                          <a:ea typeface="新細明體"/>
                          <a:cs typeface="Times New Roman"/>
                        </a:rPr>
                        <a:t>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spcAft>
                          <a:spcPts val="0"/>
                        </a:spcAft>
                      </a:pPr>
                      <a:r>
                        <a:rPr lang="zh-TW" sz="2400" kern="100" dirty="0">
                          <a:latin typeface="Calibri"/>
                          <a:ea typeface="新細明體"/>
                          <a:cs typeface="Times New Roman"/>
                        </a:rPr>
                        <a:t>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r>
              <a:tr h="423230">
                <a:tc>
                  <a:txBody>
                    <a:bodyPr/>
                    <a:lstStyle/>
                    <a:p>
                      <a:pPr algn="ctr">
                        <a:spcAft>
                          <a:spcPts val="0"/>
                        </a:spcAft>
                      </a:pPr>
                      <a:r>
                        <a:rPr lang="zh-TW" sz="2400" kern="100" dirty="0">
                          <a:latin typeface="Calibri"/>
                          <a:ea typeface="新細明體"/>
                          <a:cs typeface="Times New Roman"/>
                        </a:rPr>
                        <a:t>第一週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spcAft>
                          <a:spcPts val="0"/>
                        </a:spcAft>
                      </a:pPr>
                      <a:r>
                        <a:rPr lang="zh-TW" altLang="en-US" sz="2400" b="1" kern="100" dirty="0" smtClean="0">
                          <a:solidFill>
                            <a:srgbClr val="C00000"/>
                          </a:solidFill>
                          <a:latin typeface="Calibri"/>
                          <a:ea typeface="新細明體"/>
                          <a:cs typeface="Times New Roman"/>
                        </a:rPr>
                        <a:t>休</a:t>
                      </a:r>
                      <a:r>
                        <a:rPr lang="en-US" altLang="zh-TW" sz="2400" b="1" kern="100" dirty="0" smtClean="0">
                          <a:solidFill>
                            <a:srgbClr val="C00000"/>
                          </a:solidFill>
                          <a:latin typeface="Calibri"/>
                          <a:ea typeface="新細明體"/>
                          <a:cs typeface="Times New Roman"/>
                        </a:rPr>
                        <a:t>1</a:t>
                      </a:r>
                      <a:endParaRPr lang="zh-TW" sz="2400" b="1" kern="100" dirty="0">
                        <a:solidFill>
                          <a:srgbClr val="C00000"/>
                        </a:solidFill>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n-US" sz="2400" kern="100" dirty="0">
                          <a:latin typeface="Calibri"/>
                          <a:ea typeface="新細明體"/>
                          <a:cs typeface="Times New Roman"/>
                        </a:rPr>
                        <a:t>8</a:t>
                      </a:r>
                      <a:endParaRPr 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kern="100" dirty="0">
                          <a:latin typeface="Calibri"/>
                          <a:ea typeface="新細明體"/>
                          <a:cs typeface="Times New Roman"/>
                        </a:rPr>
                        <a:t>8</a:t>
                      </a:r>
                      <a:endParaRPr 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kern="100" dirty="0">
                          <a:latin typeface="Calibri"/>
                          <a:ea typeface="新細明體"/>
                          <a:cs typeface="Times New Roman"/>
                        </a:rPr>
                        <a:t>8</a:t>
                      </a:r>
                      <a:endParaRPr 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kern="100" dirty="0">
                          <a:latin typeface="Calibri"/>
                          <a:ea typeface="新細明體"/>
                          <a:cs typeface="Times New Roman"/>
                        </a:rPr>
                        <a:t>8</a:t>
                      </a:r>
                      <a:endParaRPr 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kern="100" dirty="0">
                          <a:latin typeface="Calibri"/>
                          <a:ea typeface="新細明體"/>
                          <a:cs typeface="Times New Roman"/>
                        </a:rPr>
                        <a:t>8</a:t>
                      </a:r>
                      <a:endParaRPr 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kern="100" dirty="0">
                          <a:latin typeface="Calibri"/>
                          <a:ea typeface="新細明體"/>
                          <a:cs typeface="Times New Roman"/>
                        </a:rPr>
                        <a:t>8</a:t>
                      </a:r>
                      <a:endParaRPr 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23230">
                <a:tc>
                  <a:txBody>
                    <a:bodyPr/>
                    <a:lstStyle/>
                    <a:p>
                      <a:pPr algn="ctr">
                        <a:spcAft>
                          <a:spcPts val="0"/>
                        </a:spcAft>
                      </a:pPr>
                      <a:r>
                        <a:rPr lang="zh-TW" sz="2400" kern="100" dirty="0">
                          <a:latin typeface="Calibri"/>
                          <a:ea typeface="新細明體"/>
                          <a:cs typeface="Times New Roman"/>
                        </a:rPr>
                        <a:t>第二週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spcAft>
                          <a:spcPts val="0"/>
                        </a:spcAft>
                      </a:pPr>
                      <a:r>
                        <a:rPr lang="en-US" sz="2400" kern="100" dirty="0">
                          <a:latin typeface="Calibri"/>
                          <a:ea typeface="新細明體"/>
                          <a:cs typeface="Times New Roman"/>
                        </a:rPr>
                        <a:t>8</a:t>
                      </a:r>
                      <a:endParaRPr 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kern="100" dirty="0">
                          <a:latin typeface="Calibri"/>
                          <a:ea typeface="新細明體"/>
                          <a:cs typeface="Times New Roman"/>
                        </a:rPr>
                        <a:t>8</a:t>
                      </a:r>
                      <a:endParaRPr 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kern="100" dirty="0">
                          <a:latin typeface="Calibri"/>
                          <a:ea typeface="新細明體"/>
                          <a:cs typeface="Times New Roman"/>
                        </a:rPr>
                        <a:t>8</a:t>
                      </a:r>
                      <a:endParaRPr 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kern="100" dirty="0">
                          <a:latin typeface="Calibri"/>
                          <a:ea typeface="新細明體"/>
                          <a:cs typeface="Times New Roman"/>
                        </a:rPr>
                        <a:t>8</a:t>
                      </a:r>
                      <a:endParaRPr 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kern="100" dirty="0">
                          <a:latin typeface="Calibri"/>
                          <a:ea typeface="新細明體"/>
                          <a:cs typeface="Times New Roman"/>
                        </a:rPr>
                        <a:t>8</a:t>
                      </a:r>
                      <a:endParaRPr 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kern="100" dirty="0">
                          <a:latin typeface="Calibri"/>
                          <a:ea typeface="新細明體"/>
                          <a:cs typeface="Times New Roman"/>
                        </a:rPr>
                        <a:t>8</a:t>
                      </a:r>
                      <a:endParaRPr 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TW" altLang="en-US" sz="2400" b="1" kern="100" dirty="0" smtClean="0">
                          <a:solidFill>
                            <a:srgbClr val="C00000"/>
                          </a:solidFill>
                          <a:latin typeface="Calibri"/>
                          <a:ea typeface="新細明體"/>
                          <a:cs typeface="Times New Roman"/>
                        </a:rPr>
                        <a:t>休</a:t>
                      </a:r>
                      <a:r>
                        <a:rPr lang="en-US" altLang="zh-TW" sz="2400" b="1" kern="100" dirty="0" smtClean="0">
                          <a:solidFill>
                            <a:srgbClr val="C00000"/>
                          </a:solidFill>
                          <a:latin typeface="Calibri"/>
                          <a:ea typeface="新細明體"/>
                          <a:cs typeface="Times New Roman"/>
                        </a:rPr>
                        <a:t>1</a:t>
                      </a:r>
                      <a:endParaRPr lang="zh-TW" sz="2400" b="1" kern="100" dirty="0">
                        <a:solidFill>
                          <a:srgbClr val="C00000"/>
                        </a:solidFill>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r>
              <a:tr h="423230">
                <a:tc>
                  <a:txBody>
                    <a:bodyPr/>
                    <a:lstStyle/>
                    <a:p>
                      <a:pPr algn="ctr">
                        <a:spcAft>
                          <a:spcPts val="0"/>
                        </a:spcAft>
                      </a:pPr>
                      <a:r>
                        <a:rPr lang="zh-TW" sz="2400" kern="100" dirty="0">
                          <a:latin typeface="Calibri"/>
                          <a:ea typeface="新細明體"/>
                          <a:cs typeface="Times New Roman"/>
                        </a:rPr>
                        <a:t>第三週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spcAft>
                          <a:spcPts val="0"/>
                        </a:spcAft>
                      </a:pPr>
                      <a:r>
                        <a:rPr lang="en-US" altLang="zh-TW" sz="2400" kern="100" dirty="0" smtClean="0">
                          <a:latin typeface="Calibri"/>
                          <a:ea typeface="新細明體"/>
                          <a:cs typeface="Times New Roman"/>
                        </a:rPr>
                        <a:t>8</a:t>
                      </a:r>
                      <a:endParaRPr lang="zh-TW" alt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TW" sz="2400" kern="100" dirty="0" smtClean="0">
                          <a:latin typeface="Calibri"/>
                          <a:ea typeface="新細明體"/>
                          <a:cs typeface="Times New Roman"/>
                        </a:rPr>
                        <a:t>8</a:t>
                      </a:r>
                      <a:endParaRPr lang="zh-TW" alt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TW" sz="2400" kern="100" dirty="0" smtClean="0">
                          <a:latin typeface="Calibri"/>
                          <a:ea typeface="新細明體"/>
                          <a:cs typeface="Times New Roman"/>
                        </a:rPr>
                        <a:t>8</a:t>
                      </a:r>
                      <a:endParaRPr lang="zh-TW" alt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kern="100" dirty="0">
                          <a:latin typeface="Calibri"/>
                          <a:ea typeface="新細明體"/>
                          <a:cs typeface="Times New Roman"/>
                        </a:rPr>
                        <a:t>8</a:t>
                      </a:r>
                      <a:endParaRPr 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TW" altLang="en-US" sz="2400" b="1" kern="100" dirty="0" smtClean="0">
                          <a:solidFill>
                            <a:srgbClr val="C00000"/>
                          </a:solidFill>
                          <a:latin typeface="Calibri"/>
                          <a:ea typeface="+mn-ea"/>
                          <a:cs typeface="Times New Roman"/>
                        </a:rPr>
                        <a:t>休</a:t>
                      </a:r>
                      <a:r>
                        <a:rPr lang="en-US" altLang="zh-TW" sz="2400" b="1" kern="100" dirty="0" smtClean="0">
                          <a:solidFill>
                            <a:srgbClr val="C00000"/>
                          </a:solidFill>
                          <a:latin typeface="Calibri"/>
                          <a:ea typeface="+mn-ea"/>
                          <a:cs typeface="Times New Roman"/>
                        </a:rPr>
                        <a:t>1</a:t>
                      </a:r>
                      <a:endParaRPr lang="zh-TW" altLang="zh-TW" sz="2400" b="1" kern="100" dirty="0">
                        <a:solidFill>
                          <a:srgbClr val="C00000"/>
                        </a:solidFill>
                        <a:latin typeface="Calibri"/>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spcAft>
                          <a:spcPts val="0"/>
                        </a:spcAft>
                      </a:pPr>
                      <a:r>
                        <a:rPr lang="en-US" sz="2400" kern="100" dirty="0" smtClean="0">
                          <a:latin typeface="Calibri"/>
                          <a:ea typeface="新細明體"/>
                          <a:cs typeface="Times New Roman"/>
                        </a:rPr>
                        <a:t>8</a:t>
                      </a:r>
                      <a:endParaRPr 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kern="100" dirty="0" smtClean="0">
                          <a:latin typeface="Calibri"/>
                          <a:ea typeface="新細明體"/>
                          <a:cs typeface="Times New Roman"/>
                        </a:rPr>
                        <a:t>8</a:t>
                      </a:r>
                      <a:endParaRPr 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23230">
                <a:tc>
                  <a:txBody>
                    <a:bodyPr/>
                    <a:lstStyle/>
                    <a:p>
                      <a:pPr algn="ctr">
                        <a:spcAft>
                          <a:spcPts val="0"/>
                        </a:spcAft>
                      </a:pPr>
                      <a:r>
                        <a:rPr lang="zh-TW" sz="2400" kern="100" dirty="0">
                          <a:latin typeface="Calibri"/>
                          <a:ea typeface="新細明體"/>
                          <a:cs typeface="Times New Roman"/>
                        </a:rPr>
                        <a:t>第四週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spcAft>
                          <a:spcPts val="0"/>
                        </a:spcAft>
                      </a:pPr>
                      <a:r>
                        <a:rPr lang="en-US" altLang="zh-TW" sz="2400" kern="100" dirty="0" smtClean="0">
                          <a:latin typeface="Calibri"/>
                          <a:ea typeface="新細明體"/>
                          <a:cs typeface="Times New Roman"/>
                        </a:rPr>
                        <a:t>8</a:t>
                      </a:r>
                      <a:endParaRPr lang="zh-TW" alt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kern="100" dirty="0">
                          <a:latin typeface="Calibri"/>
                          <a:ea typeface="新細明體"/>
                          <a:cs typeface="Times New Roman"/>
                        </a:rPr>
                        <a:t>8</a:t>
                      </a:r>
                      <a:endParaRPr 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TW" altLang="en-US" sz="2400" b="1" kern="100" dirty="0" smtClean="0">
                          <a:solidFill>
                            <a:srgbClr val="C00000"/>
                          </a:solidFill>
                          <a:latin typeface="Calibri"/>
                          <a:ea typeface="+mn-ea"/>
                          <a:cs typeface="Times New Roman"/>
                        </a:rPr>
                        <a:t>休</a:t>
                      </a:r>
                      <a:r>
                        <a:rPr lang="en-US" altLang="zh-TW" sz="2400" b="1" kern="100" dirty="0" smtClean="0">
                          <a:solidFill>
                            <a:srgbClr val="C00000"/>
                          </a:solidFill>
                          <a:latin typeface="Calibri"/>
                          <a:ea typeface="+mn-ea"/>
                          <a:cs typeface="Times New Roman"/>
                        </a:rPr>
                        <a:t>1</a:t>
                      </a:r>
                      <a:endParaRPr lang="zh-TW" altLang="zh-TW" sz="2400" b="1" kern="100" dirty="0">
                        <a:solidFill>
                          <a:srgbClr val="C00000"/>
                        </a:solidFill>
                        <a:latin typeface="Calibri"/>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spcAft>
                          <a:spcPts val="0"/>
                        </a:spcAft>
                      </a:pPr>
                      <a:r>
                        <a:rPr lang="zh-TW" altLang="en-US" sz="2400" b="1" kern="100" dirty="0" smtClean="0">
                          <a:solidFill>
                            <a:srgbClr val="C00000"/>
                          </a:solidFill>
                          <a:latin typeface="Calibri"/>
                          <a:ea typeface="+mn-ea"/>
                          <a:cs typeface="Times New Roman"/>
                        </a:rPr>
                        <a:t>休</a:t>
                      </a:r>
                      <a:r>
                        <a:rPr lang="en-US" altLang="zh-TW" sz="2400" b="1" kern="100" dirty="0" smtClean="0">
                          <a:solidFill>
                            <a:srgbClr val="C00000"/>
                          </a:solidFill>
                          <a:latin typeface="Calibri"/>
                          <a:ea typeface="+mn-ea"/>
                          <a:cs typeface="Times New Roman"/>
                        </a:rPr>
                        <a:t>2</a:t>
                      </a:r>
                      <a:endParaRPr lang="zh-TW" altLang="zh-TW" sz="2400" b="1" kern="100" dirty="0">
                        <a:solidFill>
                          <a:srgbClr val="C00000"/>
                        </a:solidFill>
                        <a:latin typeface="Calibri"/>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spcAft>
                          <a:spcPts val="0"/>
                        </a:spcAft>
                      </a:pPr>
                      <a:r>
                        <a:rPr lang="zh-TW" altLang="en-US" sz="2400" b="1" kern="100" dirty="0" smtClean="0">
                          <a:solidFill>
                            <a:srgbClr val="C00000"/>
                          </a:solidFill>
                          <a:latin typeface="Calibri"/>
                          <a:ea typeface="+mn-ea"/>
                          <a:cs typeface="Times New Roman"/>
                        </a:rPr>
                        <a:t>休</a:t>
                      </a:r>
                      <a:r>
                        <a:rPr lang="en-US" altLang="zh-TW" sz="2400" b="1" kern="100" dirty="0" smtClean="0">
                          <a:solidFill>
                            <a:srgbClr val="C00000"/>
                          </a:solidFill>
                          <a:latin typeface="Calibri"/>
                          <a:ea typeface="+mn-ea"/>
                          <a:cs typeface="Times New Roman"/>
                        </a:rPr>
                        <a:t>2</a:t>
                      </a:r>
                      <a:endParaRPr lang="zh-TW" altLang="zh-TW" sz="2400" b="1" kern="100" dirty="0">
                        <a:solidFill>
                          <a:srgbClr val="C00000"/>
                        </a:solidFill>
                        <a:latin typeface="Calibri"/>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spcAft>
                          <a:spcPts val="0"/>
                        </a:spcAft>
                      </a:pPr>
                      <a:r>
                        <a:rPr lang="zh-TW" altLang="en-US" sz="2400" b="1" kern="100" dirty="0" smtClean="0">
                          <a:solidFill>
                            <a:srgbClr val="C00000"/>
                          </a:solidFill>
                          <a:latin typeface="Calibri"/>
                          <a:ea typeface="+mn-ea"/>
                          <a:cs typeface="Times New Roman"/>
                        </a:rPr>
                        <a:t>休</a:t>
                      </a:r>
                      <a:r>
                        <a:rPr lang="en-US" altLang="zh-TW" sz="2400" b="1" kern="100" dirty="0" smtClean="0">
                          <a:solidFill>
                            <a:srgbClr val="C00000"/>
                          </a:solidFill>
                          <a:latin typeface="Calibri"/>
                          <a:ea typeface="+mn-ea"/>
                          <a:cs typeface="Times New Roman"/>
                        </a:rPr>
                        <a:t>2</a:t>
                      </a:r>
                      <a:endParaRPr lang="zh-TW" altLang="zh-TW" sz="2400" b="1" kern="100" dirty="0">
                        <a:solidFill>
                          <a:srgbClr val="C00000"/>
                        </a:solidFill>
                        <a:latin typeface="Calibri"/>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spcAft>
                          <a:spcPts val="0"/>
                        </a:spcAft>
                      </a:pPr>
                      <a:r>
                        <a:rPr lang="zh-TW" altLang="en-US" sz="2400" b="1" kern="100" dirty="0" smtClean="0">
                          <a:solidFill>
                            <a:srgbClr val="C00000"/>
                          </a:solidFill>
                          <a:latin typeface="Calibri"/>
                          <a:ea typeface="+mn-ea"/>
                          <a:cs typeface="Times New Roman"/>
                        </a:rPr>
                        <a:t>休</a:t>
                      </a:r>
                      <a:r>
                        <a:rPr lang="en-US" altLang="zh-TW" sz="2400" b="1" kern="100" dirty="0" smtClean="0">
                          <a:solidFill>
                            <a:srgbClr val="C00000"/>
                          </a:solidFill>
                          <a:latin typeface="Calibri"/>
                          <a:ea typeface="+mn-ea"/>
                          <a:cs typeface="Times New Roman"/>
                        </a:rPr>
                        <a:t>2</a:t>
                      </a:r>
                      <a:endParaRPr lang="zh-TW" altLang="zh-TW" sz="2400" b="1" kern="100" dirty="0">
                        <a:solidFill>
                          <a:srgbClr val="C00000"/>
                        </a:solidFill>
                        <a:latin typeface="Calibri"/>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r>
            </a:tbl>
          </a:graphicData>
        </a:graphic>
      </p:graphicFrame>
      <p:sp>
        <p:nvSpPr>
          <p:cNvPr id="19458" name="Rectangle 12"/>
          <p:cNvSpPr>
            <a:spLocks noChangeArrowheads="1"/>
          </p:cNvSpPr>
          <p:nvPr/>
        </p:nvSpPr>
        <p:spPr bwMode="auto">
          <a:xfrm>
            <a:off x="762000" y="188640"/>
            <a:ext cx="7770813" cy="917848"/>
          </a:xfrm>
          <a:prstGeom prst="rect">
            <a:avLst/>
          </a:prstGeom>
          <a:noFill/>
          <a:ln w="9525">
            <a:noFill/>
            <a:miter lim="800000"/>
            <a:headEnd/>
            <a:tailEnd/>
          </a:ln>
        </p:spPr>
        <p:txBody>
          <a:bodyPr/>
          <a:lstStyle/>
          <a:p>
            <a:pPr marL="365125" indent="-365125">
              <a:spcBef>
                <a:spcPct val="20000"/>
              </a:spcBef>
              <a:buClr>
                <a:schemeClr val="tx2"/>
              </a:buClr>
              <a:buSzPct val="70000"/>
              <a:buFont typeface="Wingdings" pitchFamily="2" charset="2"/>
              <a:buNone/>
            </a:pPr>
            <a:r>
              <a:rPr lang="zh-TW" altLang="en-US" sz="4800" b="1" dirty="0">
                <a:solidFill>
                  <a:srgbClr val="FF0000"/>
                </a:solidFill>
                <a:latin typeface="標楷體" pitchFamily="65" charset="-120"/>
                <a:ea typeface="標楷體" pitchFamily="65" charset="-120"/>
              </a:rPr>
              <a:t>四週變形工時</a:t>
            </a:r>
            <a:r>
              <a:rPr lang="zh-TW" altLang="en-US" sz="4800" b="1" dirty="0" smtClean="0">
                <a:solidFill>
                  <a:srgbClr val="FF0000"/>
                </a:solidFill>
                <a:latin typeface="標楷體" pitchFamily="65" charset="-120"/>
                <a:ea typeface="標楷體" pitchFamily="65" charset="-120"/>
              </a:rPr>
              <a:t>實例與誤解</a:t>
            </a:r>
            <a:endParaRPr lang="zh-TW" altLang="en-US" sz="4800" b="1" dirty="0">
              <a:solidFill>
                <a:srgbClr val="FF0000"/>
              </a:solidFill>
              <a:latin typeface="標楷體" pitchFamily="65" charset="-120"/>
              <a:ea typeface="標楷體" pitchFamily="65" charset="-120"/>
            </a:endParaRPr>
          </a:p>
        </p:txBody>
      </p:sp>
      <p:cxnSp>
        <p:nvCxnSpPr>
          <p:cNvPr id="8" name="直線接點 7"/>
          <p:cNvCxnSpPr>
            <a:cxnSpLocks noChangeShapeType="1"/>
          </p:cNvCxnSpPr>
          <p:nvPr/>
        </p:nvCxnSpPr>
        <p:spPr bwMode="auto">
          <a:xfrm>
            <a:off x="357158" y="1142984"/>
            <a:ext cx="1838578" cy="845856"/>
          </a:xfrm>
          <a:prstGeom prst="line">
            <a:avLst/>
          </a:prstGeom>
          <a:noFill/>
          <a:ln w="9525" algn="ctr">
            <a:solidFill>
              <a:schemeClr val="tx1"/>
            </a:solidFill>
            <a:round/>
            <a:headEnd/>
            <a:tailEnd/>
          </a:ln>
        </p:spPr>
      </p:cxnSp>
      <p:cxnSp>
        <p:nvCxnSpPr>
          <p:cNvPr id="11" name="直線接點 10"/>
          <p:cNvCxnSpPr>
            <a:cxnSpLocks noChangeShapeType="1"/>
          </p:cNvCxnSpPr>
          <p:nvPr/>
        </p:nvCxnSpPr>
        <p:spPr bwMode="auto">
          <a:xfrm>
            <a:off x="357158" y="3786190"/>
            <a:ext cx="1800200" cy="720080"/>
          </a:xfrm>
          <a:prstGeom prst="line">
            <a:avLst/>
          </a:prstGeom>
          <a:noFill/>
          <a:ln w="9525" algn="ctr">
            <a:solidFill>
              <a:schemeClr val="tx1"/>
            </a:solidFill>
            <a:round/>
            <a:headEnd/>
            <a:tailEnd/>
          </a:ln>
        </p:spPr>
      </p:cxnSp>
      <p:sp>
        <p:nvSpPr>
          <p:cNvPr id="7" name="標題 1"/>
          <p:cNvSpPr>
            <a:spLocks noGrp="1"/>
          </p:cNvSpPr>
          <p:nvPr>
            <p:ph type="title"/>
          </p:nvPr>
        </p:nvSpPr>
        <p:spPr>
          <a:xfrm>
            <a:off x="2214546" y="6429396"/>
            <a:ext cx="6482598" cy="428604"/>
          </a:xfrm>
        </p:spPr>
        <p:txBody>
          <a:bodyPr/>
          <a:lstStyle/>
          <a:p>
            <a:r>
              <a:rPr lang="en-US" altLang="zh-TW" sz="2000" b="1" dirty="0" smtClean="0">
                <a:solidFill>
                  <a:srgbClr val="0000CC"/>
                </a:solidFill>
              </a:rPr>
              <a:t>1=</a:t>
            </a:r>
            <a:r>
              <a:rPr lang="zh-TW" altLang="en-US" sz="2000" b="1" dirty="0" smtClean="0">
                <a:solidFill>
                  <a:srgbClr val="0000CC"/>
                </a:solidFill>
              </a:rPr>
              <a:t>例假</a:t>
            </a:r>
            <a:r>
              <a:rPr lang="en-US" altLang="zh-TW" sz="2000" b="1" dirty="0" smtClean="0">
                <a:solidFill>
                  <a:srgbClr val="0000CC"/>
                </a:solidFill>
              </a:rPr>
              <a:t>;2=</a:t>
            </a:r>
            <a:r>
              <a:rPr lang="zh-TW" altLang="en-US" sz="2000" b="1" dirty="0" smtClean="0">
                <a:solidFill>
                  <a:srgbClr val="0000CC"/>
                </a:solidFill>
              </a:rPr>
              <a:t>休息日</a:t>
            </a:r>
            <a:r>
              <a:rPr lang="en-US" altLang="zh-TW" sz="2000" b="1" dirty="0" smtClean="0">
                <a:solidFill>
                  <a:srgbClr val="0000CC"/>
                </a:solidFill>
              </a:rPr>
              <a:t>;3=</a:t>
            </a:r>
            <a:r>
              <a:rPr lang="zh-TW" altLang="en-US" sz="2000" b="1" dirty="0" smtClean="0">
                <a:solidFill>
                  <a:srgbClr val="0000CC"/>
                </a:solidFill>
              </a:rPr>
              <a:t>國定假日</a:t>
            </a:r>
            <a:r>
              <a:rPr lang="en-US" altLang="zh-TW" sz="2000" b="1" dirty="0" smtClean="0">
                <a:solidFill>
                  <a:srgbClr val="0000CC"/>
                </a:solidFill>
              </a:rPr>
              <a:t>;4=</a:t>
            </a:r>
            <a:r>
              <a:rPr lang="zh-TW" altLang="en-US" sz="2000" b="1" dirty="0" smtClean="0">
                <a:solidFill>
                  <a:srgbClr val="0000CC"/>
                </a:solidFill>
              </a:rPr>
              <a:t>特休</a:t>
            </a:r>
            <a:r>
              <a:rPr lang="en-US" altLang="zh-TW" sz="2000" b="1" dirty="0" smtClean="0">
                <a:solidFill>
                  <a:srgbClr val="0000CC"/>
                </a:solidFill>
              </a:rPr>
              <a:t>;5=</a:t>
            </a:r>
            <a:r>
              <a:rPr lang="zh-TW" altLang="en-US" sz="2000" b="1" dirty="0" smtClean="0">
                <a:solidFill>
                  <a:srgbClr val="0000CC"/>
                </a:solidFill>
              </a:rPr>
              <a:t>免出勤日</a:t>
            </a:r>
            <a:endParaRPr lang="zh-TW" altLang="en-US" sz="2000" b="1" dirty="0">
              <a:solidFill>
                <a:srgbClr val="0000CC"/>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2"/>
          <p:cNvSpPr>
            <a:spLocks noChangeArrowheads="1"/>
          </p:cNvSpPr>
          <p:nvPr/>
        </p:nvSpPr>
        <p:spPr bwMode="auto">
          <a:xfrm>
            <a:off x="762000" y="304800"/>
            <a:ext cx="7770813" cy="1066800"/>
          </a:xfrm>
          <a:prstGeom prst="rect">
            <a:avLst/>
          </a:prstGeom>
          <a:noFill/>
          <a:ln w="9525">
            <a:noFill/>
            <a:miter lim="800000"/>
            <a:headEnd/>
            <a:tailEnd/>
          </a:ln>
        </p:spPr>
        <p:txBody>
          <a:bodyPr/>
          <a:lstStyle/>
          <a:p>
            <a:pPr marL="365125" indent="-365125" algn="ctr">
              <a:spcBef>
                <a:spcPct val="20000"/>
              </a:spcBef>
              <a:buClr>
                <a:schemeClr val="tx2"/>
              </a:buClr>
              <a:buSzPct val="70000"/>
              <a:buFont typeface="Wingdings" pitchFamily="2" charset="2"/>
              <a:buNone/>
            </a:pPr>
            <a:r>
              <a:rPr lang="zh-TW" altLang="en-US" sz="4800" b="1" dirty="0">
                <a:solidFill>
                  <a:srgbClr val="FF0000"/>
                </a:solidFill>
                <a:latin typeface="標楷體" pitchFamily="65" charset="-120"/>
                <a:ea typeface="標楷體" pitchFamily="65" charset="-120"/>
              </a:rPr>
              <a:t>四</a:t>
            </a:r>
            <a:r>
              <a:rPr lang="zh-TW" altLang="en-US" sz="4800" b="1" dirty="0" smtClean="0">
                <a:solidFill>
                  <a:srgbClr val="FF0000"/>
                </a:solidFill>
                <a:latin typeface="標楷體" pitchFamily="65" charset="-120"/>
                <a:ea typeface="標楷體" pitchFamily="65" charset="-120"/>
              </a:rPr>
              <a:t>週</a:t>
            </a:r>
            <a:r>
              <a:rPr lang="zh-TW" altLang="en-US" sz="4800" b="1" dirty="0">
                <a:solidFill>
                  <a:srgbClr val="FF0000"/>
                </a:solidFill>
                <a:latin typeface="標楷體" pitchFamily="65" charset="-120"/>
                <a:ea typeface="標楷體" pitchFamily="65" charset="-120"/>
              </a:rPr>
              <a:t>變形</a:t>
            </a:r>
            <a:r>
              <a:rPr lang="zh-TW" altLang="en-US" sz="4800" b="1" dirty="0" smtClean="0">
                <a:solidFill>
                  <a:srgbClr val="FF0000"/>
                </a:solidFill>
                <a:latin typeface="標楷體" pitchFamily="65" charset="-120"/>
                <a:ea typeface="標楷體" pitchFamily="65" charset="-120"/>
              </a:rPr>
              <a:t>工時錯誤實例</a:t>
            </a:r>
            <a:endParaRPr lang="zh-TW" altLang="en-US" sz="4800" b="1" dirty="0">
              <a:solidFill>
                <a:srgbClr val="FF0000"/>
              </a:solidFill>
              <a:latin typeface="標楷體" pitchFamily="65" charset="-120"/>
              <a:ea typeface="標楷體" pitchFamily="65" charset="-120"/>
            </a:endParaRPr>
          </a:p>
        </p:txBody>
      </p:sp>
      <p:graphicFrame>
        <p:nvGraphicFramePr>
          <p:cNvPr id="7" name="表格 6"/>
          <p:cNvGraphicFramePr>
            <a:graphicFrameLocks noGrp="1"/>
          </p:cNvGraphicFramePr>
          <p:nvPr/>
        </p:nvGraphicFramePr>
        <p:xfrm>
          <a:off x="323526" y="1268762"/>
          <a:ext cx="8568953" cy="5328589"/>
        </p:xfrm>
        <a:graphic>
          <a:graphicData uri="http://schemas.openxmlformats.org/drawingml/2006/table">
            <a:tbl>
              <a:tblPr/>
              <a:tblGrid>
                <a:gridCol w="1865695"/>
                <a:gridCol w="946480"/>
                <a:gridCol w="959463"/>
                <a:gridCol w="959463"/>
                <a:gridCol w="959463"/>
                <a:gridCol w="959463"/>
                <a:gridCol w="959463"/>
                <a:gridCol w="959463"/>
              </a:tblGrid>
              <a:tr h="888779">
                <a:tc>
                  <a:txBody>
                    <a:bodyPr/>
                    <a:lstStyle/>
                    <a:p>
                      <a:pPr algn="l">
                        <a:spcAft>
                          <a:spcPts val="0"/>
                        </a:spcAft>
                      </a:pPr>
                      <a:r>
                        <a:rPr lang="en-US" sz="2800" kern="100" dirty="0">
                          <a:latin typeface="Calibri"/>
                          <a:ea typeface="新細明體"/>
                          <a:cs typeface="Times New Roman"/>
                        </a:rPr>
                        <a:t>            </a:t>
                      </a:r>
                      <a:r>
                        <a:rPr lang="zh-TW" sz="2800" kern="100" dirty="0">
                          <a:latin typeface="Calibri"/>
                          <a:ea typeface="新細明體"/>
                          <a:cs typeface="Times New Roman"/>
                        </a:rPr>
                        <a:t>星 期 </a:t>
                      </a:r>
                    </a:p>
                    <a:p>
                      <a:pPr algn="l">
                        <a:spcAft>
                          <a:spcPts val="0"/>
                        </a:spcAft>
                      </a:pPr>
                      <a:r>
                        <a:rPr lang="en-US" sz="2800" kern="100" dirty="0">
                          <a:latin typeface="Calibri"/>
                          <a:ea typeface="新細明體"/>
                          <a:cs typeface="Times New Roman"/>
                        </a:rPr>
                        <a:t> </a:t>
                      </a:r>
                      <a:r>
                        <a:rPr lang="zh-TW" sz="2800" kern="100" dirty="0">
                          <a:latin typeface="Calibri"/>
                          <a:ea typeface="新細明體"/>
                          <a:cs typeface="Times New Roman"/>
                        </a:rPr>
                        <a:t>週 期 </a:t>
                      </a: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zh-TW" sz="2800" kern="100" dirty="0">
                          <a:latin typeface="Calibri"/>
                          <a:ea typeface="新細明體"/>
                          <a:cs typeface="Times New Roman"/>
                        </a:rPr>
                        <a:t>一 </a:t>
                      </a: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spcAft>
                          <a:spcPts val="0"/>
                        </a:spcAft>
                      </a:pPr>
                      <a:r>
                        <a:rPr lang="zh-TW" sz="2800" kern="100" dirty="0">
                          <a:latin typeface="Calibri"/>
                          <a:ea typeface="新細明體"/>
                          <a:cs typeface="Times New Roman"/>
                        </a:rPr>
                        <a:t>二</a:t>
                      </a: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spcAft>
                          <a:spcPts val="0"/>
                        </a:spcAft>
                      </a:pPr>
                      <a:r>
                        <a:rPr lang="zh-TW" sz="2800" kern="100" dirty="0">
                          <a:latin typeface="Calibri"/>
                          <a:ea typeface="新細明體"/>
                          <a:cs typeface="Times New Roman"/>
                        </a:rPr>
                        <a:t>三</a:t>
                      </a: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spcAft>
                          <a:spcPts val="0"/>
                        </a:spcAft>
                      </a:pPr>
                      <a:r>
                        <a:rPr lang="zh-TW" sz="2800" kern="100" dirty="0">
                          <a:latin typeface="Calibri"/>
                          <a:ea typeface="新細明體"/>
                          <a:cs typeface="Times New Roman"/>
                        </a:rPr>
                        <a:t>四</a:t>
                      </a: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spcAft>
                          <a:spcPts val="0"/>
                        </a:spcAft>
                      </a:pPr>
                      <a:r>
                        <a:rPr lang="zh-TW" sz="2800" kern="100" dirty="0">
                          <a:latin typeface="Calibri"/>
                          <a:ea typeface="新細明體"/>
                          <a:cs typeface="Times New Roman"/>
                        </a:rPr>
                        <a:t>五</a:t>
                      </a: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spcAft>
                          <a:spcPts val="0"/>
                        </a:spcAft>
                      </a:pPr>
                      <a:r>
                        <a:rPr lang="zh-TW" sz="2800" kern="100" dirty="0">
                          <a:latin typeface="Calibri"/>
                          <a:ea typeface="新細明體"/>
                          <a:cs typeface="Times New Roman"/>
                        </a:rPr>
                        <a:t>六</a:t>
                      </a: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spcAft>
                          <a:spcPts val="0"/>
                        </a:spcAft>
                      </a:pPr>
                      <a:r>
                        <a:rPr lang="zh-TW" sz="2800" kern="100" dirty="0">
                          <a:latin typeface="Calibri"/>
                          <a:ea typeface="新細明體"/>
                          <a:cs typeface="Times New Roman"/>
                        </a:rPr>
                        <a:t>日</a:t>
                      </a: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r>
              <a:tr h="443981">
                <a:tc>
                  <a:txBody>
                    <a:bodyPr/>
                    <a:lstStyle/>
                    <a:p>
                      <a:pPr algn="ctr">
                        <a:spcAft>
                          <a:spcPts val="0"/>
                        </a:spcAft>
                      </a:pPr>
                      <a:r>
                        <a:rPr lang="zh-TW" sz="2800" kern="100" dirty="0">
                          <a:latin typeface="Calibri"/>
                          <a:ea typeface="新細明體"/>
                          <a:cs typeface="Times New Roman"/>
                        </a:rPr>
                        <a:t>第四週</a:t>
                      </a: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spcAft>
                          <a:spcPts val="0"/>
                        </a:spcAft>
                      </a:pPr>
                      <a:r>
                        <a:rPr lang="en-US" sz="2800" kern="100" dirty="0">
                          <a:latin typeface="Calibri"/>
                          <a:ea typeface="新細明體"/>
                          <a:cs typeface="Times New Roman"/>
                        </a:rPr>
                        <a:t>26 </a:t>
                      </a:r>
                      <a:endParaRPr lang="zh-TW" sz="2800" kern="100" dirty="0">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kern="100">
                          <a:latin typeface="Calibri"/>
                          <a:ea typeface="新細明體"/>
                          <a:cs typeface="Times New Roman"/>
                        </a:rPr>
                        <a:t>27 </a:t>
                      </a:r>
                      <a:endParaRPr lang="zh-TW" sz="2800" kern="100">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kern="100">
                          <a:latin typeface="Calibri"/>
                          <a:ea typeface="新細明體"/>
                          <a:cs typeface="Times New Roman"/>
                        </a:rPr>
                        <a:t>28 </a:t>
                      </a:r>
                      <a:endParaRPr lang="zh-TW" sz="2800" kern="100">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kern="100">
                          <a:latin typeface="Calibri"/>
                          <a:ea typeface="新細明體"/>
                          <a:cs typeface="Times New Roman"/>
                        </a:rPr>
                        <a:t>29 </a:t>
                      </a:r>
                      <a:endParaRPr lang="zh-TW" sz="2800" kern="100">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kern="100">
                          <a:latin typeface="Calibri"/>
                          <a:ea typeface="新細明體"/>
                          <a:cs typeface="Times New Roman"/>
                        </a:rPr>
                        <a:t>30 </a:t>
                      </a:r>
                      <a:endParaRPr lang="zh-TW" sz="2800" kern="100">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kern="100">
                          <a:latin typeface="Calibri"/>
                          <a:ea typeface="新細明體"/>
                          <a:cs typeface="Times New Roman"/>
                        </a:rPr>
                        <a:t>31 </a:t>
                      </a:r>
                      <a:endParaRPr lang="zh-TW" sz="2800" kern="100">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1" kern="100" dirty="0">
                          <a:solidFill>
                            <a:srgbClr val="FF0000"/>
                          </a:solidFill>
                          <a:latin typeface="Calibri"/>
                          <a:ea typeface="新細明體"/>
                          <a:cs typeface="Times New Roman"/>
                        </a:rPr>
                        <a:t>1</a:t>
                      </a:r>
                      <a:r>
                        <a:rPr lang="en-US" sz="2800" b="1" kern="100" dirty="0">
                          <a:latin typeface="Calibri"/>
                          <a:ea typeface="新細明體"/>
                          <a:cs typeface="Times New Roman"/>
                        </a:rPr>
                        <a:t> </a:t>
                      </a:r>
                      <a:endParaRPr lang="zh-TW" sz="2800" kern="100" dirty="0">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r>
              <a:tr h="443981">
                <a:tc>
                  <a:txBody>
                    <a:bodyPr/>
                    <a:lstStyle/>
                    <a:p>
                      <a:pPr algn="ctr">
                        <a:spcAft>
                          <a:spcPts val="0"/>
                        </a:spcAft>
                      </a:pPr>
                      <a:r>
                        <a:rPr lang="zh-TW" sz="2800" kern="100" dirty="0">
                          <a:latin typeface="Calibri"/>
                          <a:ea typeface="新細明體"/>
                          <a:cs typeface="Times New Roman"/>
                        </a:rPr>
                        <a:t>第一週</a:t>
                      </a: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spcAft>
                          <a:spcPts val="0"/>
                        </a:spcAft>
                      </a:pPr>
                      <a:r>
                        <a:rPr lang="en-US" sz="2800" b="1" kern="100" dirty="0">
                          <a:solidFill>
                            <a:srgbClr val="FF0000"/>
                          </a:solidFill>
                          <a:latin typeface="Calibri"/>
                          <a:ea typeface="新細明體"/>
                          <a:cs typeface="Times New Roman"/>
                        </a:rPr>
                        <a:t>2</a:t>
                      </a:r>
                      <a:r>
                        <a:rPr lang="en-US" sz="2800" b="1" kern="100" dirty="0">
                          <a:latin typeface="Calibri"/>
                          <a:ea typeface="新細明體"/>
                          <a:cs typeface="Times New Roman"/>
                        </a:rPr>
                        <a:t> </a:t>
                      </a:r>
                      <a:endParaRPr lang="zh-TW" sz="2800" kern="100" dirty="0">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spcAft>
                          <a:spcPts val="0"/>
                        </a:spcAft>
                      </a:pPr>
                      <a:r>
                        <a:rPr lang="en-US" sz="2800" b="1" kern="100" dirty="0">
                          <a:latin typeface="Calibri"/>
                          <a:ea typeface="新細明體"/>
                          <a:cs typeface="Times New Roman"/>
                        </a:rPr>
                        <a:t>3 </a:t>
                      </a:r>
                      <a:endParaRPr lang="zh-TW" sz="2800" kern="100" dirty="0">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1" kern="100">
                          <a:latin typeface="Calibri"/>
                          <a:ea typeface="新細明體"/>
                          <a:cs typeface="Times New Roman"/>
                        </a:rPr>
                        <a:t>4 </a:t>
                      </a:r>
                      <a:endParaRPr lang="zh-TW" sz="2800" kern="100">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1" kern="100">
                          <a:latin typeface="Calibri"/>
                          <a:ea typeface="新細明體"/>
                          <a:cs typeface="Times New Roman"/>
                        </a:rPr>
                        <a:t>5 </a:t>
                      </a:r>
                      <a:endParaRPr lang="zh-TW" sz="2800" kern="100">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1" kern="100">
                          <a:latin typeface="Calibri"/>
                          <a:ea typeface="新細明體"/>
                          <a:cs typeface="Times New Roman"/>
                        </a:rPr>
                        <a:t>6 </a:t>
                      </a:r>
                      <a:endParaRPr lang="zh-TW" sz="2800" kern="100">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1" kern="100">
                          <a:latin typeface="Calibri"/>
                          <a:ea typeface="新細明體"/>
                          <a:cs typeface="Times New Roman"/>
                        </a:rPr>
                        <a:t>7 </a:t>
                      </a:r>
                      <a:endParaRPr lang="zh-TW" sz="2800" kern="100">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1" kern="100" dirty="0">
                          <a:latin typeface="Calibri"/>
                          <a:ea typeface="新細明體"/>
                          <a:cs typeface="Times New Roman"/>
                        </a:rPr>
                        <a:t>8 </a:t>
                      </a:r>
                      <a:endParaRPr lang="zh-TW" sz="2800" kern="100" dirty="0">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43981">
                <a:tc>
                  <a:txBody>
                    <a:bodyPr/>
                    <a:lstStyle/>
                    <a:p>
                      <a:pPr algn="ctr">
                        <a:spcAft>
                          <a:spcPts val="0"/>
                        </a:spcAft>
                      </a:pPr>
                      <a:r>
                        <a:rPr lang="zh-TW" sz="2800" kern="100" dirty="0">
                          <a:latin typeface="Calibri"/>
                          <a:ea typeface="新細明體"/>
                          <a:cs typeface="Times New Roman"/>
                        </a:rPr>
                        <a:t>第二週</a:t>
                      </a: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spcAft>
                          <a:spcPts val="0"/>
                        </a:spcAft>
                      </a:pPr>
                      <a:r>
                        <a:rPr lang="en-US" sz="2800" b="1" kern="100">
                          <a:latin typeface="Calibri"/>
                          <a:ea typeface="新細明體"/>
                          <a:cs typeface="Times New Roman"/>
                        </a:rPr>
                        <a:t>9 </a:t>
                      </a:r>
                      <a:endParaRPr lang="zh-TW" sz="2800" kern="100">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1" kern="100" dirty="0">
                          <a:latin typeface="Calibri"/>
                          <a:ea typeface="新細明體"/>
                          <a:cs typeface="Times New Roman"/>
                        </a:rPr>
                        <a:t>10 </a:t>
                      </a:r>
                      <a:endParaRPr lang="zh-TW" sz="2800" kern="100" dirty="0">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1" kern="100" dirty="0">
                          <a:latin typeface="Calibri"/>
                          <a:ea typeface="新細明體"/>
                          <a:cs typeface="Times New Roman"/>
                        </a:rPr>
                        <a:t>11 </a:t>
                      </a:r>
                      <a:endParaRPr lang="zh-TW" sz="2800" kern="100" dirty="0">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1" kern="100">
                          <a:latin typeface="Calibri"/>
                          <a:ea typeface="新細明體"/>
                          <a:cs typeface="Times New Roman"/>
                        </a:rPr>
                        <a:t>12 </a:t>
                      </a:r>
                      <a:endParaRPr lang="zh-TW" sz="2800" kern="100">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1" kern="100">
                          <a:latin typeface="Calibri"/>
                          <a:ea typeface="新細明體"/>
                          <a:cs typeface="Times New Roman"/>
                        </a:rPr>
                        <a:t>13 </a:t>
                      </a:r>
                      <a:endParaRPr lang="zh-TW" sz="2800" kern="100">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1" kern="100">
                          <a:latin typeface="Calibri"/>
                          <a:ea typeface="新細明體"/>
                          <a:cs typeface="Times New Roman"/>
                        </a:rPr>
                        <a:t>14 </a:t>
                      </a:r>
                      <a:endParaRPr lang="zh-TW" sz="2800" kern="100">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1" kern="100">
                          <a:latin typeface="Calibri"/>
                          <a:ea typeface="新細明體"/>
                          <a:cs typeface="Times New Roman"/>
                        </a:rPr>
                        <a:t>15 </a:t>
                      </a:r>
                      <a:endParaRPr lang="zh-TW" sz="2800" kern="100">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43981">
                <a:tc>
                  <a:txBody>
                    <a:bodyPr/>
                    <a:lstStyle/>
                    <a:p>
                      <a:pPr algn="ctr">
                        <a:spcAft>
                          <a:spcPts val="0"/>
                        </a:spcAft>
                      </a:pPr>
                      <a:r>
                        <a:rPr lang="zh-TW" sz="2800" kern="100" dirty="0">
                          <a:latin typeface="Calibri"/>
                          <a:ea typeface="新細明體"/>
                          <a:cs typeface="Times New Roman"/>
                        </a:rPr>
                        <a:t>第三週</a:t>
                      </a: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spcAft>
                          <a:spcPts val="0"/>
                        </a:spcAft>
                      </a:pPr>
                      <a:r>
                        <a:rPr lang="en-US" sz="2800" b="1" kern="100">
                          <a:latin typeface="Calibri"/>
                          <a:ea typeface="新細明體"/>
                          <a:cs typeface="Times New Roman"/>
                        </a:rPr>
                        <a:t>16 </a:t>
                      </a:r>
                      <a:endParaRPr lang="zh-TW" sz="2800" kern="100">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1" kern="100" dirty="0">
                          <a:latin typeface="Calibri"/>
                          <a:ea typeface="新細明體"/>
                          <a:cs typeface="Times New Roman"/>
                        </a:rPr>
                        <a:t>17 </a:t>
                      </a:r>
                      <a:endParaRPr lang="zh-TW" sz="2800" kern="100" dirty="0">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1" kern="100" dirty="0">
                          <a:latin typeface="Calibri"/>
                          <a:ea typeface="新細明體"/>
                          <a:cs typeface="Times New Roman"/>
                        </a:rPr>
                        <a:t>18 </a:t>
                      </a:r>
                      <a:endParaRPr lang="zh-TW" sz="2800" kern="100" dirty="0">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1" kern="100">
                          <a:latin typeface="Calibri"/>
                          <a:ea typeface="新細明體"/>
                          <a:cs typeface="Times New Roman"/>
                        </a:rPr>
                        <a:t>19 </a:t>
                      </a:r>
                      <a:endParaRPr lang="zh-TW" sz="2800" kern="100">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1" kern="100">
                          <a:latin typeface="Calibri"/>
                          <a:ea typeface="新細明體"/>
                          <a:cs typeface="Times New Roman"/>
                        </a:rPr>
                        <a:t>20 </a:t>
                      </a:r>
                      <a:endParaRPr lang="zh-TW" sz="2800" kern="100">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1" kern="100">
                          <a:latin typeface="Calibri"/>
                          <a:ea typeface="新細明體"/>
                          <a:cs typeface="Times New Roman"/>
                        </a:rPr>
                        <a:t>21 </a:t>
                      </a:r>
                      <a:endParaRPr lang="zh-TW" sz="2800" kern="100">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1" kern="100">
                          <a:latin typeface="Calibri"/>
                          <a:ea typeface="新細明體"/>
                          <a:cs typeface="Times New Roman"/>
                        </a:rPr>
                        <a:t>22 </a:t>
                      </a:r>
                      <a:endParaRPr lang="zh-TW" sz="2800" kern="100">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43981">
                <a:tc>
                  <a:txBody>
                    <a:bodyPr/>
                    <a:lstStyle/>
                    <a:p>
                      <a:pPr algn="ctr">
                        <a:spcAft>
                          <a:spcPts val="0"/>
                        </a:spcAft>
                      </a:pPr>
                      <a:r>
                        <a:rPr lang="zh-TW" sz="2800" kern="100" dirty="0">
                          <a:latin typeface="Calibri"/>
                          <a:ea typeface="新細明體"/>
                          <a:cs typeface="Times New Roman"/>
                        </a:rPr>
                        <a:t>第四週</a:t>
                      </a: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spcAft>
                          <a:spcPts val="0"/>
                        </a:spcAft>
                      </a:pPr>
                      <a:r>
                        <a:rPr lang="en-US" sz="2800" b="1" kern="100">
                          <a:latin typeface="Calibri"/>
                          <a:ea typeface="新細明體"/>
                          <a:cs typeface="Times New Roman"/>
                        </a:rPr>
                        <a:t>23 </a:t>
                      </a:r>
                      <a:endParaRPr lang="zh-TW" sz="2800" kern="100">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1" kern="100">
                          <a:latin typeface="Calibri"/>
                          <a:ea typeface="新細明體"/>
                          <a:cs typeface="Times New Roman"/>
                        </a:rPr>
                        <a:t>24 </a:t>
                      </a:r>
                      <a:endParaRPr lang="zh-TW" sz="2800" kern="100">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1" kern="100" dirty="0">
                          <a:latin typeface="Calibri"/>
                          <a:ea typeface="新細明體"/>
                          <a:cs typeface="Times New Roman"/>
                        </a:rPr>
                        <a:t>25 </a:t>
                      </a:r>
                      <a:endParaRPr lang="zh-TW" sz="2800" kern="100" dirty="0">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1" kern="100" dirty="0">
                          <a:latin typeface="Calibri"/>
                          <a:ea typeface="新細明體"/>
                          <a:cs typeface="Times New Roman"/>
                        </a:rPr>
                        <a:t>26 </a:t>
                      </a:r>
                      <a:endParaRPr lang="zh-TW" sz="2800" kern="100" dirty="0">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1" kern="100" dirty="0">
                          <a:solidFill>
                            <a:srgbClr val="FF0000"/>
                          </a:solidFill>
                          <a:latin typeface="Calibri"/>
                          <a:ea typeface="新細明體"/>
                          <a:cs typeface="Times New Roman"/>
                        </a:rPr>
                        <a:t>27 </a:t>
                      </a:r>
                      <a:endParaRPr lang="zh-TW" sz="2800" kern="100" dirty="0">
                        <a:solidFill>
                          <a:srgbClr val="FF0000"/>
                        </a:solidFill>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spcAft>
                          <a:spcPts val="0"/>
                        </a:spcAft>
                      </a:pPr>
                      <a:r>
                        <a:rPr lang="en-US" sz="2800" b="1" kern="100" dirty="0">
                          <a:solidFill>
                            <a:srgbClr val="FF0000"/>
                          </a:solidFill>
                          <a:latin typeface="Calibri"/>
                          <a:ea typeface="新細明體"/>
                          <a:cs typeface="Times New Roman"/>
                        </a:rPr>
                        <a:t>28 </a:t>
                      </a:r>
                      <a:endParaRPr lang="zh-TW" sz="2800" kern="100" dirty="0">
                        <a:solidFill>
                          <a:srgbClr val="FF0000"/>
                        </a:solidFill>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spcAft>
                          <a:spcPts val="0"/>
                        </a:spcAft>
                      </a:pPr>
                      <a:r>
                        <a:rPr lang="en-US" sz="2800" b="1" kern="100">
                          <a:latin typeface="Calibri"/>
                          <a:ea typeface="新細明體"/>
                          <a:cs typeface="Times New Roman"/>
                        </a:rPr>
                        <a:t>29 </a:t>
                      </a:r>
                      <a:endParaRPr lang="zh-TW" sz="2800" kern="100">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43981">
                <a:tc>
                  <a:txBody>
                    <a:bodyPr/>
                    <a:lstStyle/>
                    <a:p>
                      <a:pPr algn="ctr">
                        <a:spcAft>
                          <a:spcPts val="0"/>
                        </a:spcAft>
                      </a:pPr>
                      <a:r>
                        <a:rPr lang="zh-TW" sz="2800" kern="100" dirty="0">
                          <a:latin typeface="Calibri"/>
                          <a:ea typeface="新細明體"/>
                          <a:cs typeface="Times New Roman"/>
                        </a:rPr>
                        <a:t>第一週</a:t>
                      </a: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spcAft>
                          <a:spcPts val="0"/>
                        </a:spcAft>
                      </a:pPr>
                      <a:r>
                        <a:rPr lang="en-US" sz="2800" b="1" kern="100">
                          <a:latin typeface="Calibri"/>
                          <a:ea typeface="新細明體"/>
                          <a:cs typeface="Times New Roman"/>
                        </a:rPr>
                        <a:t>30 </a:t>
                      </a:r>
                      <a:endParaRPr lang="zh-TW" sz="2800" kern="100">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0" kern="100" dirty="0">
                          <a:latin typeface="華康行楷體W5(P)" pitchFamily="66" charset="-120"/>
                          <a:ea typeface="華康行楷體W5(P)" pitchFamily="66" charset="-120"/>
                          <a:cs typeface="Times New Roman"/>
                        </a:rPr>
                        <a:t>1 </a:t>
                      </a:r>
                      <a:endParaRPr lang="zh-TW" sz="2800" b="0" kern="100" dirty="0">
                        <a:latin typeface="華康行楷體W5(P)" pitchFamily="66" charset="-120"/>
                        <a:ea typeface="華康行楷體W5(P)" pitchFamily="66" charset="-120"/>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0" kern="100" dirty="0">
                          <a:latin typeface="華康行楷體W5(P)" pitchFamily="66" charset="-120"/>
                          <a:ea typeface="華康行楷體W5(P)" pitchFamily="66" charset="-120"/>
                          <a:cs typeface="Times New Roman"/>
                        </a:rPr>
                        <a:t>2 </a:t>
                      </a:r>
                      <a:endParaRPr lang="zh-TW" sz="2800" b="0" kern="100" dirty="0">
                        <a:latin typeface="華康行楷體W5(P)" pitchFamily="66" charset="-120"/>
                        <a:ea typeface="華康行楷體W5(P)" pitchFamily="66" charset="-120"/>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0" kern="100" dirty="0">
                          <a:latin typeface="華康行楷體W5(P)" pitchFamily="66" charset="-120"/>
                          <a:ea typeface="華康行楷體W5(P)" pitchFamily="66" charset="-120"/>
                          <a:cs typeface="Times New Roman"/>
                        </a:rPr>
                        <a:t>3 </a:t>
                      </a:r>
                      <a:endParaRPr lang="zh-TW" sz="2800" b="0" kern="100" dirty="0">
                        <a:latin typeface="華康行楷體W5(P)" pitchFamily="66" charset="-120"/>
                        <a:ea typeface="華康行楷體W5(P)" pitchFamily="66" charset="-120"/>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0" kern="100" dirty="0">
                          <a:latin typeface="華康行楷體W5(P)" pitchFamily="66" charset="-120"/>
                          <a:ea typeface="華康行楷體W5(P)" pitchFamily="66" charset="-120"/>
                          <a:cs typeface="Times New Roman"/>
                        </a:rPr>
                        <a:t>4 </a:t>
                      </a:r>
                      <a:endParaRPr lang="zh-TW" sz="2800" b="0" kern="100" dirty="0">
                        <a:latin typeface="華康行楷體W5(P)" pitchFamily="66" charset="-120"/>
                        <a:ea typeface="華康行楷體W5(P)" pitchFamily="66" charset="-120"/>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0" kern="100" dirty="0">
                          <a:solidFill>
                            <a:schemeClr val="tx1"/>
                          </a:solidFill>
                          <a:latin typeface="華康行楷體W5(P)" pitchFamily="66" charset="-120"/>
                          <a:ea typeface="華康行楷體W5(P)" pitchFamily="66" charset="-120"/>
                          <a:cs typeface="Times New Roman"/>
                        </a:rPr>
                        <a:t>5 </a:t>
                      </a:r>
                      <a:endParaRPr lang="zh-TW" sz="2800" b="0" kern="100" dirty="0">
                        <a:solidFill>
                          <a:schemeClr val="tx1"/>
                        </a:solidFill>
                        <a:latin typeface="華康行楷體W5(P)" pitchFamily="66" charset="-120"/>
                        <a:ea typeface="華康行楷體W5(P)" pitchFamily="66" charset="-120"/>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0" kern="100" dirty="0">
                          <a:solidFill>
                            <a:schemeClr val="tx1"/>
                          </a:solidFill>
                          <a:latin typeface="華康行楷體W5(P)" pitchFamily="66" charset="-120"/>
                          <a:ea typeface="華康行楷體W5(P)" pitchFamily="66" charset="-120"/>
                          <a:cs typeface="Times New Roman"/>
                        </a:rPr>
                        <a:t>6 </a:t>
                      </a:r>
                      <a:endParaRPr lang="zh-TW" sz="2800" b="0" kern="100" dirty="0">
                        <a:solidFill>
                          <a:schemeClr val="tx1"/>
                        </a:solidFill>
                        <a:latin typeface="華康行楷體W5(P)" pitchFamily="66" charset="-120"/>
                        <a:ea typeface="華康行楷體W5(P)" pitchFamily="66" charset="-120"/>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43981">
                <a:tc>
                  <a:txBody>
                    <a:bodyPr/>
                    <a:lstStyle/>
                    <a:p>
                      <a:pPr algn="ctr">
                        <a:spcAft>
                          <a:spcPts val="0"/>
                        </a:spcAft>
                      </a:pPr>
                      <a:r>
                        <a:rPr lang="zh-TW" sz="2800" kern="100" dirty="0">
                          <a:latin typeface="Calibri"/>
                          <a:ea typeface="新細明體"/>
                          <a:cs typeface="Times New Roman"/>
                        </a:rPr>
                        <a:t>第二週</a:t>
                      </a: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spcAft>
                          <a:spcPts val="0"/>
                        </a:spcAft>
                      </a:pPr>
                      <a:r>
                        <a:rPr lang="en-US" sz="2800" b="0" kern="100" dirty="0">
                          <a:solidFill>
                            <a:srgbClr val="FF0000"/>
                          </a:solidFill>
                          <a:latin typeface="華康行楷體W5(P)" pitchFamily="66" charset="-120"/>
                          <a:ea typeface="華康行楷體W5(P)" pitchFamily="66" charset="-120"/>
                          <a:cs typeface="Times New Roman"/>
                        </a:rPr>
                        <a:t>7 </a:t>
                      </a:r>
                      <a:endParaRPr lang="zh-TW" sz="2800" b="0" kern="100" dirty="0">
                        <a:solidFill>
                          <a:srgbClr val="FF0000"/>
                        </a:solidFill>
                        <a:latin typeface="華康行楷體W5(P)" pitchFamily="66" charset="-120"/>
                        <a:ea typeface="華康行楷體W5(P)" pitchFamily="66" charset="-120"/>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spcAft>
                          <a:spcPts val="0"/>
                        </a:spcAft>
                      </a:pPr>
                      <a:r>
                        <a:rPr lang="en-US" sz="2800" b="0" kern="100" dirty="0">
                          <a:solidFill>
                            <a:srgbClr val="FF0000"/>
                          </a:solidFill>
                          <a:latin typeface="華康行楷體W5(P)" pitchFamily="66" charset="-120"/>
                          <a:ea typeface="華康行楷體W5(P)" pitchFamily="66" charset="-120"/>
                          <a:cs typeface="Times New Roman"/>
                        </a:rPr>
                        <a:t>8 </a:t>
                      </a:r>
                      <a:endParaRPr lang="zh-TW" sz="2800" b="0" kern="100" dirty="0">
                        <a:solidFill>
                          <a:srgbClr val="FF0000"/>
                        </a:solidFill>
                        <a:latin typeface="華康行楷體W5(P)" pitchFamily="66" charset="-120"/>
                        <a:ea typeface="華康行楷體W5(P)" pitchFamily="66" charset="-120"/>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spcAft>
                          <a:spcPts val="0"/>
                        </a:spcAft>
                      </a:pPr>
                      <a:r>
                        <a:rPr lang="en-US" sz="2800" b="0" kern="100" dirty="0">
                          <a:latin typeface="華康行楷體W5(P)" pitchFamily="66" charset="-120"/>
                          <a:ea typeface="華康行楷體W5(P)" pitchFamily="66" charset="-120"/>
                          <a:cs typeface="Times New Roman"/>
                        </a:rPr>
                        <a:t>9 </a:t>
                      </a:r>
                      <a:endParaRPr lang="zh-TW" sz="2800" b="0" kern="100" dirty="0">
                        <a:latin typeface="華康行楷體W5(P)" pitchFamily="66" charset="-120"/>
                        <a:ea typeface="華康行楷體W5(P)" pitchFamily="66" charset="-120"/>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0" kern="100" dirty="0">
                          <a:latin typeface="華康行楷體W5(P)" pitchFamily="66" charset="-120"/>
                          <a:ea typeface="華康行楷體W5(P)" pitchFamily="66" charset="-120"/>
                          <a:cs typeface="Times New Roman"/>
                        </a:rPr>
                        <a:t>10 </a:t>
                      </a:r>
                      <a:endParaRPr lang="zh-TW" sz="2800" b="0" kern="100" dirty="0">
                        <a:latin typeface="華康行楷體W5(P)" pitchFamily="66" charset="-120"/>
                        <a:ea typeface="華康行楷體W5(P)" pitchFamily="66" charset="-120"/>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0" kern="100" dirty="0">
                          <a:latin typeface="華康行楷體W5(P)" pitchFamily="66" charset="-120"/>
                          <a:ea typeface="華康行楷體W5(P)" pitchFamily="66" charset="-120"/>
                          <a:cs typeface="Times New Roman"/>
                        </a:rPr>
                        <a:t>11 </a:t>
                      </a:r>
                      <a:endParaRPr lang="zh-TW" sz="2800" b="0" kern="100" dirty="0">
                        <a:latin typeface="華康行楷體W5(P)" pitchFamily="66" charset="-120"/>
                        <a:ea typeface="華康行楷體W5(P)" pitchFamily="66" charset="-120"/>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0" kern="100" dirty="0">
                          <a:latin typeface="華康行楷體W5(P)" pitchFamily="66" charset="-120"/>
                          <a:ea typeface="華康行楷體W5(P)" pitchFamily="66" charset="-120"/>
                          <a:cs typeface="Times New Roman"/>
                        </a:rPr>
                        <a:t>12 </a:t>
                      </a:r>
                      <a:endParaRPr lang="zh-TW" sz="2800" b="0" kern="100" dirty="0">
                        <a:latin typeface="華康行楷體W5(P)" pitchFamily="66" charset="-120"/>
                        <a:ea typeface="華康行楷體W5(P)" pitchFamily="66" charset="-120"/>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0" kern="100">
                          <a:latin typeface="華康行楷體W5(P)" pitchFamily="66" charset="-120"/>
                          <a:ea typeface="華康行楷體W5(P)" pitchFamily="66" charset="-120"/>
                          <a:cs typeface="Times New Roman"/>
                        </a:rPr>
                        <a:t>13 </a:t>
                      </a:r>
                      <a:endParaRPr lang="zh-TW" sz="2800" b="0" kern="100">
                        <a:latin typeface="華康行楷體W5(P)" pitchFamily="66" charset="-120"/>
                        <a:ea typeface="華康行楷體W5(P)" pitchFamily="66" charset="-120"/>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43981">
                <a:tc>
                  <a:txBody>
                    <a:bodyPr/>
                    <a:lstStyle/>
                    <a:p>
                      <a:pPr algn="ctr">
                        <a:spcAft>
                          <a:spcPts val="0"/>
                        </a:spcAft>
                      </a:pPr>
                      <a:r>
                        <a:rPr lang="zh-TW" sz="2800" kern="100" dirty="0">
                          <a:latin typeface="Calibri"/>
                          <a:ea typeface="新細明體"/>
                          <a:cs typeface="Times New Roman"/>
                        </a:rPr>
                        <a:t>第三週</a:t>
                      </a: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spcAft>
                          <a:spcPts val="0"/>
                        </a:spcAft>
                      </a:pPr>
                      <a:r>
                        <a:rPr lang="en-US" sz="2800" b="0" kern="100" dirty="0">
                          <a:latin typeface="華康行楷體W5(P)" pitchFamily="66" charset="-120"/>
                          <a:ea typeface="華康行楷體W5(P)" pitchFamily="66" charset="-120"/>
                          <a:cs typeface="Times New Roman"/>
                        </a:rPr>
                        <a:t>14 </a:t>
                      </a:r>
                      <a:endParaRPr lang="zh-TW" sz="2800" b="0" kern="100" dirty="0">
                        <a:latin typeface="華康行楷體W5(P)" pitchFamily="66" charset="-120"/>
                        <a:ea typeface="華康行楷體W5(P)" pitchFamily="66" charset="-120"/>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0" kern="100" dirty="0">
                          <a:latin typeface="華康行楷體W5(P)" pitchFamily="66" charset="-120"/>
                          <a:ea typeface="華康行楷體W5(P)" pitchFamily="66" charset="-120"/>
                          <a:cs typeface="Times New Roman"/>
                        </a:rPr>
                        <a:t>15 </a:t>
                      </a:r>
                      <a:endParaRPr lang="zh-TW" sz="2800" b="0" kern="100" dirty="0">
                        <a:latin typeface="華康行楷體W5(P)" pitchFamily="66" charset="-120"/>
                        <a:ea typeface="華康行楷體W5(P)" pitchFamily="66" charset="-120"/>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0" kern="100">
                          <a:latin typeface="華康行楷體W5(P)" pitchFamily="66" charset="-120"/>
                          <a:ea typeface="華康行楷體W5(P)" pitchFamily="66" charset="-120"/>
                          <a:cs typeface="Times New Roman"/>
                        </a:rPr>
                        <a:t>16 </a:t>
                      </a:r>
                      <a:endParaRPr lang="zh-TW" sz="2800" b="0" kern="100">
                        <a:latin typeface="華康行楷體W5(P)" pitchFamily="66" charset="-120"/>
                        <a:ea typeface="華康行楷體W5(P)" pitchFamily="66" charset="-120"/>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0" kern="100">
                          <a:latin typeface="華康行楷體W5(P)" pitchFamily="66" charset="-120"/>
                          <a:ea typeface="華康行楷體W5(P)" pitchFamily="66" charset="-120"/>
                          <a:cs typeface="Times New Roman"/>
                        </a:rPr>
                        <a:t>17 </a:t>
                      </a:r>
                      <a:endParaRPr lang="zh-TW" sz="2800" b="0" kern="100">
                        <a:latin typeface="華康行楷體W5(P)" pitchFamily="66" charset="-120"/>
                        <a:ea typeface="華康行楷體W5(P)" pitchFamily="66" charset="-120"/>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0" kern="100" dirty="0">
                          <a:latin typeface="華康行楷體W5(P)" pitchFamily="66" charset="-120"/>
                          <a:ea typeface="華康行楷體W5(P)" pitchFamily="66" charset="-120"/>
                          <a:cs typeface="Times New Roman"/>
                        </a:rPr>
                        <a:t>18 </a:t>
                      </a:r>
                      <a:endParaRPr lang="zh-TW" sz="2800" b="0" kern="100" dirty="0">
                        <a:latin typeface="華康行楷體W5(P)" pitchFamily="66" charset="-120"/>
                        <a:ea typeface="華康行楷體W5(P)" pitchFamily="66" charset="-120"/>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0" kern="100" dirty="0">
                          <a:latin typeface="華康行楷體W5(P)" pitchFamily="66" charset="-120"/>
                          <a:ea typeface="華康行楷體W5(P)" pitchFamily="66" charset="-120"/>
                          <a:cs typeface="Times New Roman"/>
                        </a:rPr>
                        <a:t>19 </a:t>
                      </a:r>
                      <a:endParaRPr lang="zh-TW" sz="2800" b="0" kern="100" dirty="0">
                        <a:latin typeface="華康行楷體W5(P)" pitchFamily="66" charset="-120"/>
                        <a:ea typeface="華康行楷體W5(P)" pitchFamily="66" charset="-120"/>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0" kern="100" dirty="0">
                          <a:latin typeface="華康行楷體W5(P)" pitchFamily="66" charset="-120"/>
                          <a:ea typeface="華康行楷體W5(P)" pitchFamily="66" charset="-120"/>
                          <a:cs typeface="Times New Roman"/>
                        </a:rPr>
                        <a:t>20 </a:t>
                      </a:r>
                      <a:endParaRPr lang="zh-TW" sz="2800" b="0" kern="100" dirty="0">
                        <a:latin typeface="華康行楷體W5(P)" pitchFamily="66" charset="-120"/>
                        <a:ea typeface="華康行楷體W5(P)" pitchFamily="66" charset="-120"/>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43981">
                <a:tc>
                  <a:txBody>
                    <a:bodyPr/>
                    <a:lstStyle/>
                    <a:p>
                      <a:pPr algn="ctr">
                        <a:spcAft>
                          <a:spcPts val="0"/>
                        </a:spcAft>
                      </a:pPr>
                      <a:r>
                        <a:rPr lang="zh-TW" sz="2800" kern="100" dirty="0">
                          <a:latin typeface="Calibri"/>
                          <a:ea typeface="新細明體"/>
                          <a:cs typeface="Times New Roman"/>
                        </a:rPr>
                        <a:t>第四週</a:t>
                      </a: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spcAft>
                          <a:spcPts val="0"/>
                        </a:spcAft>
                      </a:pPr>
                      <a:r>
                        <a:rPr lang="en-US" sz="2800" b="0" kern="100" dirty="0">
                          <a:latin typeface="華康行楷體W5(P)" pitchFamily="66" charset="-120"/>
                          <a:ea typeface="華康行楷體W5(P)" pitchFamily="66" charset="-120"/>
                          <a:cs typeface="Times New Roman"/>
                        </a:rPr>
                        <a:t>21</a:t>
                      </a:r>
                      <a:endParaRPr lang="zh-TW" sz="2800" b="0" kern="100" dirty="0">
                        <a:latin typeface="華康行楷體W5(P)" pitchFamily="66" charset="-120"/>
                        <a:ea typeface="華康行楷體W5(P)" pitchFamily="66" charset="-120"/>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0" kern="100" dirty="0">
                          <a:latin typeface="華康行楷體W5(P)" pitchFamily="66" charset="-120"/>
                          <a:ea typeface="華康行楷體W5(P)" pitchFamily="66" charset="-120"/>
                          <a:cs typeface="Times New Roman"/>
                        </a:rPr>
                        <a:t>22</a:t>
                      </a:r>
                      <a:endParaRPr lang="zh-TW" sz="2800" b="0" kern="100" dirty="0">
                        <a:latin typeface="華康行楷體W5(P)" pitchFamily="66" charset="-120"/>
                        <a:ea typeface="華康行楷體W5(P)" pitchFamily="66" charset="-120"/>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0" kern="100">
                          <a:latin typeface="華康行楷體W5(P)" pitchFamily="66" charset="-120"/>
                          <a:ea typeface="華康行楷體W5(P)" pitchFamily="66" charset="-120"/>
                          <a:cs typeface="Times New Roman"/>
                        </a:rPr>
                        <a:t>23</a:t>
                      </a:r>
                      <a:endParaRPr lang="zh-TW" sz="2800" b="0" kern="100">
                        <a:latin typeface="華康行楷體W5(P)" pitchFamily="66" charset="-120"/>
                        <a:ea typeface="華康行楷體W5(P)" pitchFamily="66" charset="-120"/>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0" kern="100">
                          <a:latin typeface="華康行楷體W5(P)" pitchFamily="66" charset="-120"/>
                          <a:ea typeface="華康行楷體W5(P)" pitchFamily="66" charset="-120"/>
                          <a:cs typeface="Times New Roman"/>
                        </a:rPr>
                        <a:t>24</a:t>
                      </a:r>
                      <a:endParaRPr lang="zh-TW" sz="2800" b="0" kern="100">
                        <a:latin typeface="華康行楷體W5(P)" pitchFamily="66" charset="-120"/>
                        <a:ea typeface="華康行楷體W5(P)" pitchFamily="66" charset="-120"/>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0" kern="100" dirty="0">
                          <a:latin typeface="華康行楷體W5(P)" pitchFamily="66" charset="-120"/>
                          <a:ea typeface="華康行楷體W5(P)" pitchFamily="66" charset="-120"/>
                          <a:cs typeface="Times New Roman"/>
                        </a:rPr>
                        <a:t>25</a:t>
                      </a:r>
                      <a:endParaRPr lang="zh-TW" sz="2800" b="0" kern="100" dirty="0">
                        <a:latin typeface="華康行楷體W5(P)" pitchFamily="66" charset="-120"/>
                        <a:ea typeface="華康行楷體W5(P)" pitchFamily="66" charset="-120"/>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0" kern="100" dirty="0">
                          <a:latin typeface="華康行楷體W5(P)" pitchFamily="66" charset="-120"/>
                          <a:ea typeface="華康行楷體W5(P)" pitchFamily="66" charset="-120"/>
                          <a:cs typeface="Times New Roman"/>
                        </a:rPr>
                        <a:t>26</a:t>
                      </a:r>
                      <a:endParaRPr lang="zh-TW" sz="2800" b="0" kern="100" dirty="0">
                        <a:latin typeface="華康行楷體W5(P)" pitchFamily="66" charset="-120"/>
                        <a:ea typeface="華康行楷體W5(P)" pitchFamily="66" charset="-120"/>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0" kern="100" dirty="0">
                          <a:latin typeface="華康行楷體W5(P)" pitchFamily="66" charset="-120"/>
                          <a:ea typeface="華康行楷體W5(P)" pitchFamily="66" charset="-120"/>
                          <a:cs typeface="Times New Roman"/>
                        </a:rPr>
                        <a:t>27</a:t>
                      </a:r>
                      <a:endParaRPr lang="zh-TW" sz="2800" b="0" kern="100" dirty="0">
                        <a:latin typeface="華康行楷體W5(P)" pitchFamily="66" charset="-120"/>
                        <a:ea typeface="華康行楷體W5(P)" pitchFamily="66" charset="-120"/>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43981">
                <a:tc>
                  <a:txBody>
                    <a:bodyPr/>
                    <a:lstStyle/>
                    <a:p>
                      <a:pPr algn="ctr">
                        <a:spcAft>
                          <a:spcPts val="0"/>
                        </a:spcAft>
                      </a:pPr>
                      <a:r>
                        <a:rPr lang="zh-TW" sz="2800" kern="100" dirty="0">
                          <a:latin typeface="Calibri"/>
                          <a:ea typeface="新細明體"/>
                          <a:cs typeface="Times New Roman"/>
                        </a:rPr>
                        <a:t>第一週</a:t>
                      </a: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spcAft>
                          <a:spcPts val="0"/>
                        </a:spcAft>
                      </a:pPr>
                      <a:r>
                        <a:rPr lang="en-US" sz="2800" kern="100" dirty="0">
                          <a:latin typeface="華康行楷體W5(P)" pitchFamily="66" charset="-120"/>
                          <a:ea typeface="華康行楷體W5(P)" pitchFamily="66" charset="-120"/>
                          <a:cs typeface="Times New Roman"/>
                        </a:rPr>
                        <a:t>28</a:t>
                      </a:r>
                      <a:endParaRPr lang="zh-TW" sz="2800" kern="100" dirty="0">
                        <a:latin typeface="華康行楷體W5(P)" pitchFamily="66" charset="-120"/>
                        <a:ea typeface="華康行楷體W5(P)" pitchFamily="66" charset="-120"/>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1" kern="100" dirty="0">
                          <a:solidFill>
                            <a:srgbClr val="FF0000"/>
                          </a:solidFill>
                          <a:latin typeface="華康行楷體W5(P)" pitchFamily="66" charset="-120"/>
                          <a:ea typeface="華康行楷體W5(P)" pitchFamily="66" charset="-120"/>
                          <a:cs typeface="Times New Roman"/>
                        </a:rPr>
                        <a:t>29</a:t>
                      </a:r>
                      <a:endParaRPr lang="zh-TW" sz="2800" b="1" kern="100" dirty="0">
                        <a:solidFill>
                          <a:srgbClr val="FF0000"/>
                        </a:solidFill>
                        <a:latin typeface="華康行楷體W5(P)" pitchFamily="66" charset="-120"/>
                        <a:ea typeface="華康行楷體W5(P)" pitchFamily="66" charset="-120"/>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spcAft>
                          <a:spcPts val="0"/>
                        </a:spcAft>
                      </a:pPr>
                      <a:r>
                        <a:rPr lang="en-US" sz="2800" b="1" kern="100" dirty="0">
                          <a:solidFill>
                            <a:srgbClr val="FF0000"/>
                          </a:solidFill>
                          <a:latin typeface="華康行楷體W5(P)" pitchFamily="66" charset="-120"/>
                          <a:ea typeface="華康行楷體W5(P)" pitchFamily="66" charset="-120"/>
                          <a:cs typeface="Times New Roman"/>
                        </a:rPr>
                        <a:t>30</a:t>
                      </a:r>
                      <a:endParaRPr lang="zh-TW" sz="2800" b="1" kern="100" dirty="0">
                        <a:solidFill>
                          <a:srgbClr val="FF0000"/>
                        </a:solidFill>
                        <a:latin typeface="華康行楷體W5(P)" pitchFamily="66" charset="-120"/>
                        <a:ea typeface="華康行楷體W5(P)" pitchFamily="66" charset="-120"/>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spcAft>
                          <a:spcPts val="0"/>
                        </a:spcAft>
                      </a:pPr>
                      <a:r>
                        <a:rPr lang="en-US" sz="2800" b="1" kern="100" dirty="0">
                          <a:latin typeface="Calibri"/>
                          <a:ea typeface="新細明體"/>
                          <a:cs typeface="Times New Roman"/>
                        </a:rPr>
                        <a:t>1</a:t>
                      </a:r>
                      <a:endParaRPr lang="zh-TW" sz="2800" b="1" kern="100" dirty="0">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1" kern="100" dirty="0">
                          <a:latin typeface="Calibri"/>
                          <a:ea typeface="新細明體"/>
                          <a:cs typeface="Times New Roman"/>
                        </a:rPr>
                        <a:t>2</a:t>
                      </a:r>
                      <a:endParaRPr lang="zh-TW" sz="2800" b="1" kern="100" dirty="0">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1" kern="100" dirty="0">
                          <a:latin typeface="Calibri"/>
                          <a:ea typeface="新細明體"/>
                          <a:cs typeface="Times New Roman"/>
                        </a:rPr>
                        <a:t>3</a:t>
                      </a:r>
                      <a:endParaRPr lang="zh-TW" sz="2800" b="1" kern="100" dirty="0">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1" kern="100" dirty="0">
                          <a:latin typeface="Calibri"/>
                          <a:ea typeface="新細明體"/>
                          <a:cs typeface="Times New Roman"/>
                        </a:rPr>
                        <a:t>4</a:t>
                      </a:r>
                      <a:endParaRPr lang="zh-TW" sz="2800" b="1" kern="100" dirty="0">
                        <a:latin typeface="Calibri"/>
                        <a:ea typeface="新細明體"/>
                        <a:cs typeface="Times New Roman"/>
                      </a:endParaRPr>
                    </a:p>
                  </a:txBody>
                  <a:tcPr marL="49876" marR="49876" marT="69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cxnSp>
        <p:nvCxnSpPr>
          <p:cNvPr id="22623" name="直線接點 7"/>
          <p:cNvCxnSpPr>
            <a:cxnSpLocks noChangeShapeType="1"/>
          </p:cNvCxnSpPr>
          <p:nvPr/>
        </p:nvCxnSpPr>
        <p:spPr bwMode="auto">
          <a:xfrm>
            <a:off x="323528" y="1268760"/>
            <a:ext cx="1872208" cy="864096"/>
          </a:xfrm>
          <a:prstGeom prst="line">
            <a:avLst/>
          </a:prstGeom>
          <a:noFill/>
          <a:ln w="9525" algn="ctr">
            <a:solidFill>
              <a:schemeClr val="tx1"/>
            </a:solidFill>
            <a:round/>
            <a:headEnd/>
            <a:tailEnd/>
          </a:ln>
        </p:spPr>
      </p:cxnSp>
      <p:sp>
        <p:nvSpPr>
          <p:cNvPr id="9" name="Rectangle 1"/>
          <p:cNvSpPr>
            <a:spLocks noChangeArrowheads="1"/>
          </p:cNvSpPr>
          <p:nvPr/>
        </p:nvSpPr>
        <p:spPr bwMode="auto">
          <a:xfrm>
            <a:off x="2195736" y="2636912"/>
            <a:ext cx="6696744" cy="864096"/>
          </a:xfrm>
          <a:prstGeom prst="rect">
            <a:avLst/>
          </a:prstGeom>
          <a:solidFill>
            <a:srgbClr val="FFFFFF">
              <a:alpha val="0"/>
            </a:srgbClr>
          </a:solidFill>
          <a:ln w="57150">
            <a:solidFill>
              <a:srgbClr val="AE7102"/>
            </a:solidFill>
            <a:miter lim="800000"/>
            <a:headEnd/>
            <a:tailEnd/>
          </a:ln>
        </p:spPr>
        <p:txBody>
          <a:bodyPr vert="horz" wrap="square" lIns="91440" tIns="45720" rIns="91440" bIns="45720" numCol="1" anchor="t" anchorCtr="0" compatLnSpc="1">
            <a:prstTxWarp prst="textNoShape">
              <a:avLst/>
            </a:prstTxWarp>
          </a:bodyPr>
          <a:lstStyle/>
          <a:p>
            <a:endParaRPr lang="zh-TW" altLang="en-US" dirty="0">
              <a:solidFill>
                <a:srgbClr val="008000"/>
              </a:solidFill>
            </a:endParaRPr>
          </a:p>
        </p:txBody>
      </p:sp>
      <p:sp>
        <p:nvSpPr>
          <p:cNvPr id="10" name="Rectangle 1"/>
          <p:cNvSpPr>
            <a:spLocks noChangeArrowheads="1"/>
          </p:cNvSpPr>
          <p:nvPr/>
        </p:nvSpPr>
        <p:spPr bwMode="auto">
          <a:xfrm>
            <a:off x="2195736" y="5301208"/>
            <a:ext cx="6696744" cy="864096"/>
          </a:xfrm>
          <a:prstGeom prst="rect">
            <a:avLst/>
          </a:prstGeom>
          <a:solidFill>
            <a:srgbClr val="FFFFFF">
              <a:alpha val="0"/>
            </a:srgbClr>
          </a:solidFill>
          <a:ln w="57150">
            <a:solidFill>
              <a:srgbClr val="AE7102"/>
            </a:solidFill>
            <a:miter lim="800000"/>
            <a:headEnd/>
            <a:tailEnd/>
          </a:ln>
        </p:spPr>
        <p:txBody>
          <a:bodyPr vert="horz" wrap="square" lIns="91440" tIns="45720" rIns="91440" bIns="45720" numCol="1" anchor="t" anchorCtr="0" compatLnSpc="1">
            <a:prstTxWarp prst="textNoShape">
              <a:avLst/>
            </a:prstTxWarp>
          </a:bodyPr>
          <a:lstStyle/>
          <a:p>
            <a:endParaRPr lang="zh-TW" altLang="en-US" dirty="0">
              <a:solidFill>
                <a:srgbClr val="008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533400" y="228600"/>
            <a:ext cx="7772400" cy="728663"/>
          </a:xfrm>
          <a:gradFill rotWithShape="1">
            <a:gsLst>
              <a:gs pos="0">
                <a:srgbClr val="FFCCCC"/>
              </a:gs>
              <a:gs pos="100000">
                <a:schemeClr val="bg1"/>
              </a:gs>
            </a:gsLst>
            <a:lin ang="5400000" scaled="1"/>
          </a:gradFill>
        </p:spPr>
        <p:txBody>
          <a:bodyPr/>
          <a:lstStyle/>
          <a:p>
            <a:pPr algn="l" eaLnBrk="1" hangingPunct="1"/>
            <a:r>
              <a:rPr lang="zh-TW" altLang="en-US" sz="3600" b="1" smtClean="0">
                <a:solidFill>
                  <a:schemeClr val="tx1"/>
                </a:solidFill>
                <a:latin typeface="標楷體" pitchFamily="65" charset="-120"/>
                <a:ea typeface="標楷體" pitchFamily="65" charset="-120"/>
              </a:rPr>
              <a:t>講師簡介    </a:t>
            </a:r>
            <a:r>
              <a:rPr lang="zh-TW" altLang="en-US" sz="4000" b="1" smtClean="0">
                <a:solidFill>
                  <a:schemeClr val="tx1"/>
                </a:solidFill>
                <a:latin typeface="標楷體" pitchFamily="65" charset="-120"/>
                <a:ea typeface="標楷體" pitchFamily="65" charset="-120"/>
              </a:rPr>
              <a:t>吳 信 昇</a:t>
            </a:r>
          </a:p>
        </p:txBody>
      </p:sp>
      <p:sp>
        <p:nvSpPr>
          <p:cNvPr id="18435" name="Rectangle 3"/>
          <p:cNvSpPr>
            <a:spLocks noGrp="1" noChangeArrowheads="1"/>
          </p:cNvSpPr>
          <p:nvPr>
            <p:ph type="subTitle" idx="1"/>
          </p:nvPr>
        </p:nvSpPr>
        <p:spPr>
          <a:xfrm>
            <a:off x="990600" y="1052513"/>
            <a:ext cx="7416800" cy="5805487"/>
          </a:xfrm>
        </p:spPr>
        <p:txBody>
          <a:bodyPr/>
          <a:lstStyle/>
          <a:p>
            <a:pPr algn="l" eaLnBrk="1" hangingPunct="1">
              <a:lnSpc>
                <a:spcPct val="80000"/>
              </a:lnSpc>
            </a:pPr>
            <a:r>
              <a:rPr lang="en-US" altLang="zh-TW" sz="1000" b="1" dirty="0" smtClean="0">
                <a:solidFill>
                  <a:srgbClr val="006600"/>
                </a:solidFill>
                <a:latin typeface="新細明體" pitchFamily="18" charset="-120"/>
              </a:rPr>
              <a:t>  </a:t>
            </a:r>
            <a:r>
              <a:rPr lang="zh-TW" altLang="en-US" sz="1200" b="1" dirty="0" smtClean="0">
                <a:solidFill>
                  <a:srgbClr val="006600"/>
                </a:solidFill>
                <a:latin typeface="新細明體" pitchFamily="18" charset="-120"/>
              </a:rPr>
              <a:t>現    任</a:t>
            </a:r>
            <a:r>
              <a:rPr lang="zh-TW" altLang="en-US" sz="1200" b="1" dirty="0" smtClean="0">
                <a:solidFill>
                  <a:srgbClr val="006600"/>
                </a:solidFill>
                <a:latin typeface="新細明體" pitchFamily="18" charset="-120"/>
                <a:sym typeface="Wingdings 2" pitchFamily="18" charset="2"/>
              </a:rPr>
              <a:t>      </a:t>
            </a:r>
          </a:p>
          <a:p>
            <a:pPr algn="l" eaLnBrk="1" hangingPunct="1">
              <a:lnSpc>
                <a:spcPct val="80000"/>
              </a:lnSpc>
            </a:pPr>
            <a:r>
              <a:rPr lang="zh-TW" altLang="en-US" sz="1200" b="1" dirty="0" smtClean="0">
                <a:solidFill>
                  <a:srgbClr val="006600"/>
                </a:solidFill>
                <a:latin typeface="新細明體" pitchFamily="18" charset="-120"/>
                <a:sym typeface="Wingdings 2" pitchFamily="18" charset="2"/>
              </a:rPr>
              <a:t>                大千管理顧問有限公司                                 總經理</a:t>
            </a:r>
          </a:p>
          <a:p>
            <a:pPr algn="l" eaLnBrk="1" hangingPunct="1">
              <a:lnSpc>
                <a:spcPct val="80000"/>
              </a:lnSpc>
            </a:pPr>
            <a:r>
              <a:rPr lang="zh-TW" altLang="en-US" sz="1200" b="1" dirty="0" smtClean="0">
                <a:solidFill>
                  <a:srgbClr val="006600"/>
                </a:solidFill>
                <a:latin typeface="新細明體" pitchFamily="18" charset="-120"/>
                <a:sym typeface="Wingdings 2" pitchFamily="18" charset="2"/>
              </a:rPr>
              <a:t>                華碩企業管理顧問有限公司                         顧問師</a:t>
            </a:r>
          </a:p>
          <a:p>
            <a:pPr algn="l" eaLnBrk="1" hangingPunct="1">
              <a:lnSpc>
                <a:spcPct val="80000"/>
              </a:lnSpc>
            </a:pPr>
            <a:r>
              <a:rPr lang="zh-TW" altLang="en-US" sz="1200" b="1" dirty="0" smtClean="0">
                <a:solidFill>
                  <a:srgbClr val="006600"/>
                </a:solidFill>
                <a:latin typeface="新細明體" pitchFamily="18" charset="-120"/>
                <a:sym typeface="Wingdings 2" pitchFamily="18" charset="2"/>
              </a:rPr>
              <a:t>                宜蘭縣推銷員職業工會                                 理事長</a:t>
            </a:r>
          </a:p>
          <a:p>
            <a:pPr algn="l" eaLnBrk="1" hangingPunct="1">
              <a:lnSpc>
                <a:spcPct val="80000"/>
              </a:lnSpc>
            </a:pPr>
            <a:r>
              <a:rPr lang="zh-TW" altLang="en-US" sz="1200" b="1" dirty="0" smtClean="0">
                <a:solidFill>
                  <a:srgbClr val="006600"/>
                </a:solidFill>
                <a:latin typeface="新細明體" pitchFamily="18" charset="-120"/>
                <a:sym typeface="Wingdings 2" pitchFamily="18" charset="2"/>
              </a:rPr>
              <a:t>                宜蘭縣工業會                                                勞資關係顧問                </a:t>
            </a:r>
            <a:endParaRPr lang="en-US" altLang="zh-TW" sz="1200" b="1" dirty="0" smtClean="0">
              <a:solidFill>
                <a:srgbClr val="006600"/>
              </a:solidFill>
              <a:latin typeface="新細明體" pitchFamily="18" charset="-120"/>
              <a:sym typeface="Wingdings 2" pitchFamily="18" charset="2"/>
            </a:endParaRPr>
          </a:p>
          <a:p>
            <a:pPr algn="l" eaLnBrk="1" hangingPunct="1">
              <a:lnSpc>
                <a:spcPct val="80000"/>
              </a:lnSpc>
            </a:pPr>
            <a:r>
              <a:rPr lang="zh-TW" altLang="en-US" sz="1200" b="1" dirty="0" smtClean="0">
                <a:solidFill>
                  <a:srgbClr val="006600"/>
                </a:solidFill>
                <a:latin typeface="新細明體" pitchFamily="18" charset="-120"/>
                <a:sym typeface="Wingdings 2" pitchFamily="18" charset="2"/>
              </a:rPr>
              <a:t>                宜蘭縣</a:t>
            </a:r>
            <a:r>
              <a:rPr lang="zh-TW" altLang="zh-TW" sz="1200" b="1" dirty="0" smtClean="0">
                <a:solidFill>
                  <a:srgbClr val="006600"/>
                </a:solidFill>
                <a:latin typeface="新細明體" pitchFamily="18" charset="-120"/>
                <a:sym typeface="Wingdings 2" pitchFamily="18" charset="2"/>
              </a:rPr>
              <a:t>幼兒教育事業學會</a:t>
            </a:r>
            <a:r>
              <a:rPr lang="zh-TW" altLang="en-US" sz="1200" b="1" dirty="0" smtClean="0">
                <a:solidFill>
                  <a:srgbClr val="006600"/>
                </a:solidFill>
                <a:latin typeface="新細明體" pitchFamily="18" charset="-120"/>
                <a:sym typeface="Wingdings 2" pitchFamily="18" charset="2"/>
              </a:rPr>
              <a:t>                             勞動法諮詢顧問</a:t>
            </a:r>
            <a:endParaRPr lang="en-US" altLang="zh-TW" sz="1200" b="1" dirty="0" smtClean="0">
              <a:solidFill>
                <a:srgbClr val="006600"/>
              </a:solidFill>
              <a:latin typeface="新細明體" pitchFamily="18" charset="-120"/>
              <a:sym typeface="Wingdings 2" pitchFamily="18" charset="2"/>
            </a:endParaRPr>
          </a:p>
          <a:p>
            <a:pPr algn="l" eaLnBrk="1" hangingPunct="1">
              <a:lnSpc>
                <a:spcPct val="80000"/>
              </a:lnSpc>
            </a:pPr>
            <a:r>
              <a:rPr lang="zh-TW" altLang="en-US" sz="1200" b="1" dirty="0" smtClean="0">
                <a:solidFill>
                  <a:srgbClr val="006600"/>
                </a:solidFill>
                <a:latin typeface="新細明體" pitchFamily="18" charset="-120"/>
                <a:sym typeface="Wingdings 2" pitchFamily="18" charset="2"/>
              </a:rPr>
              <a:t>                </a:t>
            </a:r>
            <a:r>
              <a:rPr lang="en-US" altLang="zh-TW" sz="1200" b="1" dirty="0" smtClean="0">
                <a:solidFill>
                  <a:srgbClr val="006600"/>
                </a:solidFill>
                <a:latin typeface="新細明體" pitchFamily="18" charset="-120"/>
                <a:sym typeface="Wingdings 2" pitchFamily="18" charset="2"/>
              </a:rPr>
              <a:t>TTQS</a:t>
            </a:r>
            <a:r>
              <a:rPr lang="zh-TW" altLang="en-US" sz="1200" b="1" dirty="0" smtClean="0">
                <a:solidFill>
                  <a:srgbClr val="006600"/>
                </a:solidFill>
                <a:latin typeface="新細明體" pitchFamily="18" charset="-120"/>
                <a:sym typeface="Wingdings 2" pitchFamily="18" charset="2"/>
              </a:rPr>
              <a:t>                                                              評核委員</a:t>
            </a:r>
            <a:endParaRPr lang="en-US" altLang="zh-TW" sz="1200" b="1" dirty="0" smtClean="0">
              <a:solidFill>
                <a:srgbClr val="006600"/>
              </a:solidFill>
              <a:latin typeface="新細明體" pitchFamily="18" charset="-120"/>
              <a:sym typeface="Wingdings 2" pitchFamily="18" charset="2"/>
            </a:endParaRPr>
          </a:p>
          <a:p>
            <a:pPr algn="l" eaLnBrk="1" hangingPunct="1">
              <a:lnSpc>
                <a:spcPct val="80000"/>
              </a:lnSpc>
            </a:pPr>
            <a:r>
              <a:rPr lang="zh-TW" altLang="en-US" sz="1200" b="1" dirty="0" smtClean="0">
                <a:solidFill>
                  <a:srgbClr val="006600"/>
                </a:solidFill>
                <a:latin typeface="新細明體" pitchFamily="18" charset="-120"/>
                <a:sym typeface="Wingdings 2" pitchFamily="18" charset="2"/>
              </a:rPr>
              <a:t>                警察廣播電台宜蘭台「老師幫幫忙」          節目講師</a:t>
            </a:r>
          </a:p>
          <a:p>
            <a:pPr algn="l" eaLnBrk="1" hangingPunct="1">
              <a:lnSpc>
                <a:spcPct val="80000"/>
              </a:lnSpc>
            </a:pPr>
            <a:r>
              <a:rPr lang="zh-TW" altLang="en-US" sz="1200" b="1" dirty="0" smtClean="0">
                <a:solidFill>
                  <a:srgbClr val="006600"/>
                </a:solidFill>
                <a:latin typeface="新細明體" pitchFamily="18" charset="-120"/>
                <a:sym typeface="Wingdings 2" pitchFamily="18" charset="2"/>
              </a:rPr>
              <a:t>                數十家中小企業顧問</a:t>
            </a:r>
            <a:endParaRPr lang="en-US" altLang="zh-TW" sz="1200" b="1" dirty="0" smtClean="0">
              <a:solidFill>
                <a:srgbClr val="006600"/>
              </a:solidFill>
              <a:latin typeface="新細明體" pitchFamily="18" charset="-120"/>
              <a:sym typeface="Wingdings 2" pitchFamily="18" charset="2"/>
            </a:endParaRPr>
          </a:p>
          <a:p>
            <a:pPr algn="l" eaLnBrk="1" hangingPunct="1">
              <a:lnSpc>
                <a:spcPct val="80000"/>
              </a:lnSpc>
            </a:pPr>
            <a:endParaRPr lang="zh-TW" altLang="en-US" sz="800" b="1" dirty="0" smtClean="0">
              <a:solidFill>
                <a:srgbClr val="006600"/>
              </a:solidFill>
              <a:latin typeface="新細明體" pitchFamily="18" charset="-120"/>
              <a:sym typeface="Wingdings 2" pitchFamily="18" charset="2"/>
            </a:endParaRPr>
          </a:p>
          <a:p>
            <a:pPr algn="l" eaLnBrk="1" hangingPunct="1">
              <a:lnSpc>
                <a:spcPct val="80000"/>
              </a:lnSpc>
            </a:pPr>
            <a:r>
              <a:rPr lang="zh-TW" altLang="en-US" sz="1200" b="1" dirty="0" smtClean="0">
                <a:solidFill>
                  <a:srgbClr val="CC3300"/>
                </a:solidFill>
                <a:latin typeface="新細明體" pitchFamily="18" charset="-120"/>
                <a:sym typeface="Wingdings 2" pitchFamily="18" charset="2"/>
              </a:rPr>
              <a:t>  學經歷</a:t>
            </a:r>
          </a:p>
          <a:p>
            <a:pPr algn="l" eaLnBrk="1" hangingPunct="1">
              <a:lnSpc>
                <a:spcPct val="80000"/>
              </a:lnSpc>
            </a:pPr>
            <a:r>
              <a:rPr lang="zh-TW" altLang="en-US" sz="1300" b="1" dirty="0" smtClean="0">
                <a:solidFill>
                  <a:srgbClr val="CC3300"/>
                </a:solidFill>
                <a:latin typeface="新細明體" pitchFamily="18" charset="-120"/>
                <a:sym typeface="Wingdings 2" pitchFamily="18" charset="2"/>
              </a:rPr>
              <a:t>                 國立中正大學    勞工研究所畢業</a:t>
            </a:r>
          </a:p>
          <a:p>
            <a:pPr algn="l" eaLnBrk="1" hangingPunct="1">
              <a:lnSpc>
                <a:spcPct val="80000"/>
              </a:lnSpc>
            </a:pPr>
            <a:r>
              <a:rPr lang="zh-TW" altLang="en-US" sz="1300" b="1" dirty="0" smtClean="0">
                <a:solidFill>
                  <a:srgbClr val="CC3300"/>
                </a:solidFill>
                <a:latin typeface="新細明體" pitchFamily="18" charset="-120"/>
                <a:sym typeface="Wingdings 2" pitchFamily="18" charset="2"/>
              </a:rPr>
              <a:t>                 行政院勞委會    集體協商人才培訓基礎班    結業 </a:t>
            </a:r>
          </a:p>
          <a:p>
            <a:pPr algn="l" eaLnBrk="1" hangingPunct="1">
              <a:lnSpc>
                <a:spcPct val="80000"/>
              </a:lnSpc>
            </a:pPr>
            <a:r>
              <a:rPr lang="zh-TW" altLang="en-US" sz="1300" b="1" dirty="0" smtClean="0">
                <a:solidFill>
                  <a:srgbClr val="CC3300"/>
                </a:solidFill>
                <a:latin typeface="新細明體" pitchFamily="18" charset="-120"/>
                <a:sym typeface="Wingdings 2" pitchFamily="18" charset="2"/>
              </a:rPr>
              <a:t>                 行政院勞委會    大量解僱勞工保護法混成研討班    結業 </a:t>
            </a:r>
          </a:p>
          <a:p>
            <a:pPr algn="l" eaLnBrk="1" hangingPunct="1">
              <a:lnSpc>
                <a:spcPct val="80000"/>
              </a:lnSpc>
            </a:pPr>
            <a:r>
              <a:rPr lang="zh-TW" altLang="en-US" sz="1300" b="1" dirty="0" smtClean="0">
                <a:solidFill>
                  <a:srgbClr val="CC3300"/>
                </a:solidFill>
                <a:latin typeface="新細明體" pitchFamily="18" charset="-120"/>
                <a:sym typeface="Wingdings 2" pitchFamily="18" charset="2"/>
              </a:rPr>
              <a:t>                 中華人資管理協會    高級人力資源管理師    合格授證</a:t>
            </a:r>
          </a:p>
          <a:p>
            <a:pPr algn="l" eaLnBrk="1" hangingPunct="1">
              <a:lnSpc>
                <a:spcPct val="80000"/>
              </a:lnSpc>
            </a:pPr>
            <a:r>
              <a:rPr lang="zh-TW" altLang="en-US" sz="1300" b="1" dirty="0" smtClean="0">
                <a:solidFill>
                  <a:srgbClr val="CC3300"/>
                </a:solidFill>
                <a:latin typeface="新細明體" pitchFamily="18" charset="-120"/>
                <a:sym typeface="Wingdings 2" pitchFamily="18" charset="2"/>
              </a:rPr>
              <a:t>                 中華民國勞資關係協進會    勞務管理師    合格授證</a:t>
            </a:r>
          </a:p>
          <a:p>
            <a:pPr algn="l" eaLnBrk="1" hangingPunct="1">
              <a:lnSpc>
                <a:spcPct val="80000"/>
              </a:lnSpc>
            </a:pPr>
            <a:r>
              <a:rPr lang="zh-TW" altLang="en-US" sz="1300" b="1" dirty="0" smtClean="0">
                <a:solidFill>
                  <a:srgbClr val="CC3300"/>
                </a:solidFill>
                <a:latin typeface="新細明體" pitchFamily="18" charset="-120"/>
                <a:sym typeface="Wingdings 2" pitchFamily="18" charset="2"/>
              </a:rPr>
              <a:t>                 行政院勞委會    公共工程防災查核人員    合格授證</a:t>
            </a:r>
          </a:p>
          <a:p>
            <a:pPr algn="l" eaLnBrk="1" hangingPunct="1">
              <a:lnSpc>
                <a:spcPct val="80000"/>
              </a:lnSpc>
            </a:pPr>
            <a:r>
              <a:rPr lang="zh-TW" altLang="en-US" sz="1300" b="1" dirty="0" smtClean="0">
                <a:solidFill>
                  <a:srgbClr val="CC3300"/>
                </a:solidFill>
                <a:latin typeface="新細明體" pitchFamily="18" charset="-120"/>
                <a:sym typeface="Wingdings 2" pitchFamily="18" charset="2"/>
              </a:rPr>
              <a:t>                 行政院勞委會    勞工安全衛生管理乙級技術士    合格授證 </a:t>
            </a:r>
          </a:p>
          <a:p>
            <a:pPr algn="l" eaLnBrk="1" hangingPunct="1">
              <a:lnSpc>
                <a:spcPct val="80000"/>
              </a:lnSpc>
            </a:pPr>
            <a:r>
              <a:rPr lang="zh-TW" altLang="en-US" sz="1300" b="1" dirty="0" smtClean="0">
                <a:solidFill>
                  <a:srgbClr val="CC3300"/>
                </a:solidFill>
                <a:latin typeface="新細明體" pitchFamily="18" charset="-120"/>
                <a:sym typeface="Wingdings 2" pitchFamily="18" charset="2"/>
              </a:rPr>
              <a:t>                 行政院勞委會    就業服務乙級技術士    合格授證</a:t>
            </a:r>
            <a:endParaRPr lang="en-US" altLang="zh-TW" sz="1300" b="1" dirty="0" smtClean="0">
              <a:solidFill>
                <a:srgbClr val="CC3300"/>
              </a:solidFill>
              <a:latin typeface="新細明體" pitchFamily="18" charset="-120"/>
              <a:sym typeface="Wingdings 2" pitchFamily="18" charset="2"/>
            </a:endParaRPr>
          </a:p>
          <a:p>
            <a:pPr algn="l" eaLnBrk="1" hangingPunct="1">
              <a:lnSpc>
                <a:spcPct val="80000"/>
              </a:lnSpc>
            </a:pPr>
            <a:r>
              <a:rPr lang="zh-TW" altLang="en-US" sz="1300" b="1" dirty="0" smtClean="0">
                <a:solidFill>
                  <a:srgbClr val="CC3300"/>
                </a:solidFill>
                <a:latin typeface="新細明體" pitchFamily="18" charset="-120"/>
                <a:sym typeface="Wingdings 2" pitchFamily="18" charset="2"/>
              </a:rPr>
              <a:t>                 勞動部    勞資爭議調解人   合格認證</a:t>
            </a:r>
            <a:endParaRPr lang="en-US" altLang="zh-TW" sz="1300" b="1" dirty="0" smtClean="0">
              <a:solidFill>
                <a:srgbClr val="CC3300"/>
              </a:solidFill>
              <a:latin typeface="新細明體" pitchFamily="18" charset="-120"/>
              <a:sym typeface="Wingdings 2" pitchFamily="18" charset="2"/>
            </a:endParaRPr>
          </a:p>
          <a:p>
            <a:pPr algn="l" eaLnBrk="1" hangingPunct="1">
              <a:lnSpc>
                <a:spcPct val="80000"/>
              </a:lnSpc>
            </a:pPr>
            <a:r>
              <a:rPr lang="zh-TW" altLang="en-US" sz="1300" b="1" dirty="0" smtClean="0">
                <a:solidFill>
                  <a:srgbClr val="CC3300"/>
                </a:solidFill>
                <a:latin typeface="新細明體" pitchFamily="18" charset="-120"/>
                <a:sym typeface="Wingdings 2" pitchFamily="18" charset="2"/>
              </a:rPr>
              <a:t>                 國立蘭陽技術學院     兼任講師</a:t>
            </a:r>
            <a:endParaRPr lang="en-US" altLang="zh-TW" sz="1300" b="1" dirty="0" smtClean="0">
              <a:solidFill>
                <a:srgbClr val="CC3300"/>
              </a:solidFill>
              <a:latin typeface="新細明體" pitchFamily="18" charset="-120"/>
              <a:sym typeface="Wingdings 2" pitchFamily="18" charset="2"/>
            </a:endParaRPr>
          </a:p>
          <a:p>
            <a:pPr algn="l" eaLnBrk="1" hangingPunct="1">
              <a:lnSpc>
                <a:spcPct val="80000"/>
              </a:lnSpc>
            </a:pPr>
            <a:r>
              <a:rPr lang="zh-TW" altLang="en-US" sz="1300" b="1" dirty="0" smtClean="0">
                <a:solidFill>
                  <a:srgbClr val="CC3300"/>
                </a:solidFill>
                <a:latin typeface="新細明體" pitchFamily="18" charset="-120"/>
                <a:sym typeface="Wingdings 2" pitchFamily="18" charset="2"/>
              </a:rPr>
              <a:t>                 新北市長期照顧發展協會     企業管理顧問</a:t>
            </a:r>
          </a:p>
          <a:p>
            <a:pPr algn="l" eaLnBrk="1" hangingPunct="1">
              <a:lnSpc>
                <a:spcPct val="80000"/>
              </a:lnSpc>
            </a:pPr>
            <a:r>
              <a:rPr lang="zh-TW" altLang="en-US" sz="1300" b="1" dirty="0" smtClean="0">
                <a:solidFill>
                  <a:srgbClr val="CC3300"/>
                </a:solidFill>
                <a:latin typeface="新細明體" pitchFamily="18" charset="-120"/>
                <a:sym typeface="Wingdings 2" pitchFamily="18" charset="2"/>
              </a:rPr>
              <a:t>                 台中市、桃園縣、台北市、台北縣、宜蘭縣政府勞資爭議調解委員會    調解委員</a:t>
            </a:r>
            <a:endParaRPr lang="en-US" altLang="zh-TW" sz="1300" b="1" dirty="0" smtClean="0">
              <a:solidFill>
                <a:srgbClr val="CC3300"/>
              </a:solidFill>
              <a:latin typeface="新細明體" pitchFamily="18" charset="-120"/>
              <a:sym typeface="Wingdings 2" pitchFamily="18" charset="2"/>
            </a:endParaRPr>
          </a:p>
          <a:p>
            <a:pPr algn="l" eaLnBrk="1" hangingPunct="1">
              <a:lnSpc>
                <a:spcPct val="80000"/>
              </a:lnSpc>
            </a:pPr>
            <a:r>
              <a:rPr lang="zh-TW" altLang="en-US" sz="1200" dirty="0" smtClean="0">
                <a:sym typeface="Wingdings 2" pitchFamily="18" charset="2"/>
              </a:rPr>
              <a:t> </a:t>
            </a:r>
            <a:endParaRPr lang="zh-TW" altLang="en-US" sz="1200" b="1" dirty="0" smtClean="0">
              <a:solidFill>
                <a:srgbClr val="CC3300"/>
              </a:solidFill>
              <a:latin typeface="新細明體" pitchFamily="18" charset="-120"/>
              <a:sym typeface="Wingdings 2" pitchFamily="18" charset="2"/>
            </a:endParaRPr>
          </a:p>
          <a:p>
            <a:pPr algn="l" eaLnBrk="1" hangingPunct="1">
              <a:lnSpc>
                <a:spcPct val="80000"/>
              </a:lnSpc>
            </a:pPr>
            <a:r>
              <a:rPr lang="zh-TW" altLang="en-US" sz="1200" b="1" dirty="0" smtClean="0">
                <a:solidFill>
                  <a:srgbClr val="0033CC"/>
                </a:solidFill>
                <a:latin typeface="新細明體" pitchFamily="18" charset="-120"/>
                <a:sym typeface="Wingdings 2" pitchFamily="18" charset="2"/>
              </a:rPr>
              <a:t>  專    長 </a:t>
            </a:r>
          </a:p>
          <a:p>
            <a:pPr algn="l" eaLnBrk="1" hangingPunct="1">
              <a:lnSpc>
                <a:spcPct val="80000"/>
              </a:lnSpc>
            </a:pPr>
            <a:r>
              <a:rPr lang="zh-TW" altLang="en-US" sz="1200" b="1" dirty="0" smtClean="0">
                <a:solidFill>
                  <a:srgbClr val="0033CC"/>
                </a:solidFill>
                <a:latin typeface="新細明體" pitchFamily="18" charset="-120"/>
                <a:sym typeface="Wingdings 2" pitchFamily="18" charset="2"/>
              </a:rPr>
              <a:t>                 勞動法令、調解</a:t>
            </a:r>
          </a:p>
          <a:p>
            <a:pPr algn="l" eaLnBrk="1" hangingPunct="1">
              <a:lnSpc>
                <a:spcPct val="80000"/>
              </a:lnSpc>
            </a:pPr>
            <a:r>
              <a:rPr lang="zh-TW" altLang="en-US" sz="1200" b="1" dirty="0" smtClean="0">
                <a:solidFill>
                  <a:srgbClr val="0033CC"/>
                </a:solidFill>
                <a:latin typeface="新細明體" pitchFamily="18" charset="-120"/>
                <a:sym typeface="Wingdings 2" pitchFamily="18" charset="2"/>
              </a:rPr>
              <a:t>                 企業勞動法令制度規劃</a:t>
            </a:r>
          </a:p>
          <a:p>
            <a:pPr algn="l" eaLnBrk="1" hangingPunct="1">
              <a:lnSpc>
                <a:spcPct val="80000"/>
              </a:lnSpc>
            </a:pPr>
            <a:r>
              <a:rPr lang="zh-TW" altLang="en-US" sz="1200" b="1" dirty="0" smtClean="0">
                <a:solidFill>
                  <a:srgbClr val="0033CC"/>
                </a:solidFill>
                <a:latin typeface="新細明體" pitchFamily="18" charset="-120"/>
                <a:sym typeface="Wingdings 2" pitchFamily="18" charset="2"/>
              </a:rPr>
              <a:t>                 人力資源管理、教育訓練</a:t>
            </a:r>
          </a:p>
          <a:p>
            <a:pPr algn="l" eaLnBrk="1" hangingPunct="1">
              <a:lnSpc>
                <a:spcPct val="80000"/>
              </a:lnSpc>
            </a:pPr>
            <a:r>
              <a:rPr lang="zh-TW" altLang="en-US" sz="1200" b="1" dirty="0" smtClean="0">
                <a:solidFill>
                  <a:srgbClr val="0033CC"/>
                </a:solidFill>
                <a:latin typeface="新細明體" pitchFamily="18" charset="-120"/>
                <a:sym typeface="Wingdings 2" pitchFamily="18" charset="2"/>
              </a:rPr>
              <a:t>                 薪資結構調整與規劃建議</a:t>
            </a:r>
          </a:p>
          <a:p>
            <a:pPr algn="l" eaLnBrk="1" hangingPunct="1">
              <a:lnSpc>
                <a:spcPct val="80000"/>
              </a:lnSpc>
            </a:pPr>
            <a:r>
              <a:rPr lang="zh-TW" altLang="en-US" sz="1200" b="1" dirty="0" smtClean="0">
                <a:solidFill>
                  <a:srgbClr val="0033CC"/>
                </a:solidFill>
                <a:latin typeface="新細明體" pitchFamily="18" charset="-120"/>
                <a:sym typeface="Wingdings 2" pitchFamily="18" charset="2"/>
              </a:rPr>
              <a:t>                 勞資爭議調解、企業保險規劃、社保權益爭取</a:t>
            </a:r>
          </a:p>
        </p:txBody>
      </p:sp>
      <p:pic>
        <p:nvPicPr>
          <p:cNvPr id="18436" name="Picture 4" descr="0960109705"/>
          <p:cNvPicPr>
            <a:picLocks noChangeAspect="1" noChangeArrowheads="1"/>
          </p:cNvPicPr>
          <p:nvPr/>
        </p:nvPicPr>
        <p:blipFill>
          <a:blip r:embed="rId2" cstate="print"/>
          <a:srcRect/>
          <a:stretch>
            <a:fillRect/>
          </a:stretch>
        </p:blipFill>
        <p:spPr bwMode="auto">
          <a:xfrm>
            <a:off x="6516688" y="1196975"/>
            <a:ext cx="1871662" cy="2447925"/>
          </a:xfrm>
          <a:prstGeom prst="rect">
            <a:avLst/>
          </a:prstGeom>
          <a:noFill/>
          <a:ln w="9525">
            <a:noFill/>
            <a:miter lim="800000"/>
            <a:headEnd/>
            <a:tailEnd/>
          </a:ln>
        </p:spPr>
      </p:pic>
      <p:pic>
        <p:nvPicPr>
          <p:cNvPr id="6" name="圖片 5" descr="http://image.zcool.com.cn/cover/9/5/b_1254642260960.jpg"/>
          <p:cNvPicPr/>
          <p:nvPr/>
        </p:nvPicPr>
        <p:blipFill>
          <a:blip r:embed="rId3" cstate="print"/>
          <a:srcRect l="18636" r="5455"/>
          <a:stretch>
            <a:fillRect/>
          </a:stretch>
        </p:blipFill>
        <p:spPr bwMode="auto">
          <a:xfrm>
            <a:off x="7772400" y="4343400"/>
            <a:ext cx="1219200" cy="2514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 Box 10"/>
          <p:cNvSpPr txBox="1">
            <a:spLocks noChangeArrowheads="1"/>
          </p:cNvSpPr>
          <p:nvPr/>
        </p:nvSpPr>
        <p:spPr bwMode="auto">
          <a:xfrm>
            <a:off x="251520" y="620688"/>
            <a:ext cx="8712968" cy="1080120"/>
          </a:xfrm>
          <a:prstGeom prst="rect">
            <a:avLst/>
          </a:prstGeom>
          <a:gradFill rotWithShape="1">
            <a:gsLst>
              <a:gs pos="0">
                <a:srgbClr val="FFFFFF"/>
              </a:gs>
              <a:gs pos="100000">
                <a:srgbClr val="CCFFFF"/>
              </a:gs>
            </a:gsLst>
            <a:lin ang="5400000" scaled="1"/>
          </a:gradFill>
          <a:ln w="9525">
            <a:noFill/>
            <a:miter lim="800000"/>
            <a:headEnd/>
            <a:tailEnd/>
          </a:ln>
        </p:spPr>
        <p:txBody>
          <a:bodyPr/>
          <a:lstStyle/>
          <a:p>
            <a:pPr algn="ctr">
              <a:lnSpc>
                <a:spcPct val="150000"/>
              </a:lnSpc>
              <a:spcBef>
                <a:spcPts val="600"/>
              </a:spcBef>
              <a:defRPr/>
            </a:pPr>
            <a:r>
              <a:rPr lang="zh-TW" altLang="en-US" sz="4000" b="1" dirty="0" smtClean="0">
                <a:solidFill>
                  <a:srgbClr val="008000"/>
                </a:solidFill>
                <a:effectLst>
                  <a:outerShdw blurRad="38100" dist="38100" dir="2700000" algn="tl">
                    <a:srgbClr val="C0C0C0"/>
                  </a:outerShdw>
                </a:effectLst>
                <a:latin typeface="Times New Roman" pitchFamily="18" charset="0"/>
                <a:ea typeface="標楷體" pitchFamily="65" charset="-120"/>
              </a:rPr>
              <a:t>勞工自動加班   雇主未拒絕   算加班</a:t>
            </a:r>
            <a:endParaRPr lang="zh-TW" altLang="en-US" sz="4000" b="1" dirty="0">
              <a:solidFill>
                <a:srgbClr val="008000"/>
              </a:solidFill>
              <a:effectLst>
                <a:outerShdw blurRad="38100" dist="38100" dir="2700000" algn="tl">
                  <a:srgbClr val="C0C0C0"/>
                </a:outerShdw>
              </a:effectLst>
              <a:latin typeface="Times New Roman" pitchFamily="18" charset="0"/>
              <a:ea typeface="標楷體" pitchFamily="65" charset="-120"/>
            </a:endParaRPr>
          </a:p>
        </p:txBody>
      </p:sp>
      <p:sp>
        <p:nvSpPr>
          <p:cNvPr id="1027" name="Rectangle 2"/>
          <p:cNvSpPr>
            <a:spLocks noChangeArrowheads="1"/>
          </p:cNvSpPr>
          <p:nvPr/>
        </p:nvSpPr>
        <p:spPr bwMode="auto">
          <a:xfrm>
            <a:off x="1846263" y="1220788"/>
            <a:ext cx="5178425" cy="457200"/>
          </a:xfrm>
          <a:prstGeom prst="rect">
            <a:avLst/>
          </a:prstGeom>
          <a:noFill/>
          <a:ln w="9525">
            <a:noFill/>
            <a:miter lim="800000"/>
            <a:headEnd/>
            <a:tailEnd/>
          </a:ln>
        </p:spPr>
        <p:txBody>
          <a:bodyPr lIns="81696" tIns="40847" rIns="81696" bIns="40847" anchor="b"/>
          <a:lstStyle/>
          <a:p>
            <a:pPr algn="ctr" defTabSz="730250"/>
            <a:r>
              <a:rPr lang="zh-TW" altLang="en-US" sz="800">
                <a:solidFill>
                  <a:srgbClr val="F8F8F8"/>
                </a:solidFill>
                <a:latin typeface="Comic Sans MS" pitchFamily="66" charset="0"/>
              </a:rPr>
              <a:t>中高齡勞工，回家吃自己</a:t>
            </a:r>
          </a:p>
        </p:txBody>
      </p:sp>
      <p:sp>
        <p:nvSpPr>
          <p:cNvPr id="1028" name="Rectangle 3"/>
          <p:cNvSpPr>
            <a:spLocks noChangeArrowheads="1"/>
          </p:cNvSpPr>
          <p:nvPr/>
        </p:nvSpPr>
        <p:spPr bwMode="auto">
          <a:xfrm>
            <a:off x="609600" y="549275"/>
            <a:ext cx="7766050" cy="1092200"/>
          </a:xfrm>
          <a:prstGeom prst="rect">
            <a:avLst/>
          </a:prstGeom>
          <a:noFill/>
          <a:ln w="9525">
            <a:noFill/>
            <a:miter lim="800000"/>
            <a:headEnd/>
            <a:tailEnd/>
          </a:ln>
        </p:spPr>
        <p:txBody>
          <a:bodyPr lIns="81701" tIns="40850" rIns="81701" bIns="40850" anchor="ctr"/>
          <a:lstStyle/>
          <a:p>
            <a:pPr algn="ctr" defTabSz="817563"/>
            <a:endParaRPr lang="en-US" altLang="zh-TW" sz="2500">
              <a:solidFill>
                <a:schemeClr val="tx2"/>
              </a:solidFill>
              <a:latin typeface="Times New Roman" pitchFamily="18" charset="0"/>
              <a:ea typeface="標楷體" pitchFamily="65" charset="-120"/>
            </a:endParaRPr>
          </a:p>
          <a:p>
            <a:pPr algn="ctr" defTabSz="817563"/>
            <a:endParaRPr lang="en-US" altLang="zh-TW" sz="3900">
              <a:solidFill>
                <a:schemeClr val="tx2"/>
              </a:solidFill>
              <a:latin typeface="Times New Roman" pitchFamily="18" charset="0"/>
            </a:endParaRPr>
          </a:p>
        </p:txBody>
      </p:sp>
      <p:sp>
        <p:nvSpPr>
          <p:cNvPr id="1029" name="Text Box 4"/>
          <p:cNvSpPr txBox="1">
            <a:spLocks noChangeArrowheads="1"/>
          </p:cNvSpPr>
          <p:nvPr/>
        </p:nvSpPr>
        <p:spPr bwMode="auto">
          <a:xfrm>
            <a:off x="1084263" y="1757363"/>
            <a:ext cx="7002462" cy="4086225"/>
          </a:xfrm>
          <a:prstGeom prst="rect">
            <a:avLst/>
          </a:prstGeom>
          <a:noFill/>
          <a:ln w="9525">
            <a:noFill/>
            <a:miter lim="800000"/>
            <a:headEnd/>
            <a:tailEnd/>
          </a:ln>
        </p:spPr>
        <p:txBody>
          <a:bodyPr lIns="32166" tIns="32166" rIns="32166" bIns="32166"/>
          <a:lstStyle/>
          <a:p>
            <a:pPr marL="82550" defTabSz="817563">
              <a:lnSpc>
                <a:spcPct val="125000"/>
              </a:lnSpc>
            </a:pPr>
            <a:r>
              <a:rPr kumimoji="0" lang="en-US" altLang="zh-TW" sz="1200">
                <a:latin typeface="標楷體" pitchFamily="65" charset="-120"/>
                <a:ea typeface="標楷體" pitchFamily="65" charset="-120"/>
              </a:rPr>
              <a:t>  </a:t>
            </a:r>
            <a:endParaRPr kumimoji="0" lang="en-US" altLang="zh-TW" sz="1300">
              <a:latin typeface="標楷體" pitchFamily="65" charset="-120"/>
              <a:ea typeface="標楷體" pitchFamily="65" charset="-120"/>
            </a:endParaRPr>
          </a:p>
        </p:txBody>
      </p:sp>
      <p:graphicFrame>
        <p:nvGraphicFramePr>
          <p:cNvPr id="1026" name="Object 6"/>
          <p:cNvGraphicFramePr>
            <a:graphicFrameLocks noChangeAspect="1"/>
          </p:cNvGraphicFramePr>
          <p:nvPr/>
        </p:nvGraphicFramePr>
        <p:xfrm>
          <a:off x="179512" y="1700808"/>
          <a:ext cx="8784976" cy="4968552"/>
        </p:xfrm>
        <a:graphic>
          <a:graphicData uri="http://schemas.openxmlformats.org/presentationml/2006/ole">
            <p:oleObj spid="_x0000_s162823" name="圖片" r:id="rId3" imgW="7023240" imgH="5429160" progId="Word.Picture.8">
              <p:embed/>
            </p:oleObj>
          </a:graphicData>
        </a:graphic>
      </p:graphicFrame>
      <p:sp>
        <p:nvSpPr>
          <p:cNvPr id="413704" name="Rectangle 8"/>
          <p:cNvSpPr>
            <a:spLocks noChangeArrowheads="1"/>
          </p:cNvSpPr>
          <p:nvPr/>
        </p:nvSpPr>
        <p:spPr bwMode="auto">
          <a:xfrm>
            <a:off x="338138" y="404664"/>
            <a:ext cx="5457998" cy="317649"/>
          </a:xfrm>
          <a:prstGeom prst="rect">
            <a:avLst/>
          </a:prstGeom>
          <a:noFill/>
          <a:ln w="9525">
            <a:noFill/>
            <a:miter lim="800000"/>
            <a:headEnd/>
            <a:tailEnd/>
          </a:ln>
        </p:spPr>
        <p:txBody>
          <a:bodyPr lIns="73012" tIns="36506" rIns="73012" bIns="36506"/>
          <a:lstStyle/>
          <a:p>
            <a:pPr defTabSz="730250">
              <a:spcBef>
                <a:spcPts val="325"/>
              </a:spcBef>
              <a:spcAft>
                <a:spcPts val="475"/>
              </a:spcAft>
              <a:defRPr/>
            </a:pPr>
            <a:r>
              <a:rPr lang="en-US" altLang="zh-TW" sz="1400" dirty="0" smtClean="0">
                <a:latin typeface="標楷體" pitchFamily="65" charset="-120"/>
                <a:ea typeface="標楷體" pitchFamily="65" charset="-120"/>
              </a:rPr>
              <a:t>【</a:t>
            </a:r>
            <a:r>
              <a:rPr lang="zh-TW" altLang="en-US" sz="1400" dirty="0" smtClean="0"/>
              <a:t>行政院勞工委員會</a:t>
            </a:r>
            <a:r>
              <a:rPr lang="en-US" altLang="zh-TW" sz="1400" dirty="0" smtClean="0"/>
              <a:t>81</a:t>
            </a:r>
            <a:r>
              <a:rPr lang="zh-TW" altLang="en-US" sz="1400" dirty="0" smtClean="0"/>
              <a:t>年</a:t>
            </a:r>
            <a:r>
              <a:rPr lang="en-US" altLang="zh-TW" sz="1400" dirty="0" smtClean="0"/>
              <a:t>4 </a:t>
            </a:r>
            <a:r>
              <a:rPr lang="zh-TW" altLang="en-US" sz="1400" dirty="0" smtClean="0"/>
              <a:t>月</a:t>
            </a:r>
            <a:r>
              <a:rPr lang="en-US" altLang="zh-TW" sz="1400" dirty="0" smtClean="0"/>
              <a:t>6</a:t>
            </a:r>
            <a:r>
              <a:rPr lang="zh-TW" altLang="en-US" sz="1400" dirty="0" smtClean="0"/>
              <a:t>日台</a:t>
            </a:r>
            <a:r>
              <a:rPr lang="en-US" altLang="zh-TW" sz="1400" dirty="0" smtClean="0"/>
              <a:t>81</a:t>
            </a:r>
            <a:r>
              <a:rPr lang="zh-TW" altLang="en-US" sz="1400" dirty="0" smtClean="0"/>
              <a:t>勞動</a:t>
            </a:r>
            <a:r>
              <a:rPr lang="en-US" altLang="zh-TW" sz="1400" dirty="0" smtClean="0"/>
              <a:t>2</a:t>
            </a:r>
            <a:r>
              <a:rPr lang="zh-TW" altLang="en-US" sz="1400" dirty="0" smtClean="0"/>
              <a:t>字第</a:t>
            </a:r>
            <a:r>
              <a:rPr lang="en-US" altLang="zh-TW" sz="1400" dirty="0" smtClean="0"/>
              <a:t>09906</a:t>
            </a:r>
            <a:r>
              <a:rPr lang="zh-TW" altLang="en-US" sz="1400" dirty="0" smtClean="0"/>
              <a:t>號函</a:t>
            </a:r>
            <a:r>
              <a:rPr lang="en-US" altLang="zh-TW" sz="1400" dirty="0" smtClean="0">
                <a:latin typeface="標楷體" pitchFamily="65" charset="-120"/>
                <a:ea typeface="標楷體" pitchFamily="65" charset="-120"/>
              </a:rPr>
              <a:t>】</a:t>
            </a:r>
            <a:endParaRPr lang="en-US" altLang="zh-TW" sz="1400" b="1" dirty="0">
              <a:effectLst>
                <a:outerShdw blurRad="38100" dist="38100" dir="2700000" algn="tl">
                  <a:srgbClr val="C0C0C0"/>
                </a:outerShdw>
              </a:effectLst>
              <a:latin typeface="標楷體" pitchFamily="65" charset="-120"/>
              <a:ea typeface="標楷體" pitchFamily="65" charset="-120"/>
            </a:endParaRPr>
          </a:p>
        </p:txBody>
      </p:sp>
      <p:sp>
        <p:nvSpPr>
          <p:cNvPr id="1033" name="Line 9"/>
          <p:cNvSpPr>
            <a:spLocks noChangeShapeType="1"/>
          </p:cNvSpPr>
          <p:nvPr/>
        </p:nvSpPr>
        <p:spPr bwMode="auto">
          <a:xfrm>
            <a:off x="406400" y="684213"/>
            <a:ext cx="8299450" cy="1587"/>
          </a:xfrm>
          <a:prstGeom prst="line">
            <a:avLst/>
          </a:prstGeom>
          <a:noFill/>
          <a:ln w="28575">
            <a:solidFill>
              <a:srgbClr val="000000"/>
            </a:solidFill>
            <a:round/>
            <a:headEnd/>
            <a:tailEnd/>
          </a:ln>
        </p:spPr>
        <p:txBody>
          <a:bodyPr/>
          <a:lstStyle/>
          <a:p>
            <a:endParaRPr lang="zh-TW" altLang="en-US"/>
          </a:p>
        </p:txBody>
      </p:sp>
      <p:grpSp>
        <p:nvGrpSpPr>
          <p:cNvPr id="2" name="Group 10"/>
          <p:cNvGrpSpPr>
            <a:grpSpLocks/>
          </p:cNvGrpSpPr>
          <p:nvPr/>
        </p:nvGrpSpPr>
        <p:grpSpPr bwMode="auto">
          <a:xfrm>
            <a:off x="6494463" y="274638"/>
            <a:ext cx="2243137" cy="500062"/>
            <a:chOff x="4485" y="450"/>
            <a:chExt cx="1592" cy="314"/>
          </a:xfrm>
        </p:grpSpPr>
        <p:pic>
          <p:nvPicPr>
            <p:cNvPr id="1036" name="Picture 11" descr="說明用圖案"/>
            <p:cNvPicPr>
              <a:picLocks noChangeAspect="1" noChangeArrowheads="1"/>
            </p:cNvPicPr>
            <p:nvPr/>
          </p:nvPicPr>
          <p:blipFill>
            <a:blip r:embed="rId4" cstate="print"/>
            <a:srcRect/>
            <a:stretch>
              <a:fillRect/>
            </a:stretch>
          </p:blipFill>
          <p:spPr bwMode="auto">
            <a:xfrm>
              <a:off x="4485" y="450"/>
              <a:ext cx="1529" cy="314"/>
            </a:xfrm>
            <a:prstGeom prst="rect">
              <a:avLst/>
            </a:prstGeom>
            <a:noFill/>
            <a:ln w="9525">
              <a:noFill/>
              <a:miter lim="800000"/>
              <a:headEnd/>
              <a:tailEnd/>
            </a:ln>
          </p:spPr>
        </p:pic>
        <p:sp>
          <p:nvSpPr>
            <p:cNvPr id="1037" name="Text Box 12"/>
            <p:cNvSpPr txBox="1">
              <a:spLocks noChangeArrowheads="1"/>
            </p:cNvSpPr>
            <p:nvPr/>
          </p:nvSpPr>
          <p:spPr bwMode="auto">
            <a:xfrm>
              <a:off x="4646" y="450"/>
              <a:ext cx="1431" cy="287"/>
            </a:xfrm>
            <a:prstGeom prst="rect">
              <a:avLst/>
            </a:prstGeom>
            <a:noFill/>
            <a:ln w="38100">
              <a:noFill/>
              <a:miter lim="800000"/>
              <a:headEnd/>
              <a:tailEnd/>
            </a:ln>
          </p:spPr>
          <p:txBody>
            <a:bodyPr lIns="81701" tIns="73981" rIns="81701" bIns="73981">
              <a:spAutoFit/>
            </a:bodyPr>
            <a:lstStyle/>
            <a:p>
              <a:pPr algn="ctr" defTabSz="817563">
                <a:spcBef>
                  <a:spcPct val="50000"/>
                </a:spcBef>
              </a:pPr>
              <a:r>
                <a:rPr lang="zh-TW" altLang="en-US" sz="2000" b="1" dirty="0" smtClean="0">
                  <a:solidFill>
                    <a:srgbClr val="FF0000"/>
                  </a:solidFill>
                  <a:latin typeface="Times New Roman" pitchFamily="18" charset="0"/>
                  <a:ea typeface="標楷體" pitchFamily="65" charset="-120"/>
                </a:rPr>
                <a:t>解 釋 令</a:t>
              </a:r>
              <a:endParaRPr lang="zh-TW" altLang="en-US" sz="2000" b="1" dirty="0">
                <a:solidFill>
                  <a:srgbClr val="FF0000"/>
                </a:solidFill>
                <a:latin typeface="Times New Roman" pitchFamily="18" charset="0"/>
                <a:ea typeface="標楷體" pitchFamily="65" charset="-120"/>
              </a:endParaRPr>
            </a:p>
          </p:txBody>
        </p:sp>
      </p:grpSp>
      <p:sp>
        <p:nvSpPr>
          <p:cNvPr id="1035" name="矩形 12"/>
          <p:cNvSpPr>
            <a:spLocks noChangeArrowheads="1"/>
          </p:cNvSpPr>
          <p:nvPr/>
        </p:nvSpPr>
        <p:spPr bwMode="auto">
          <a:xfrm>
            <a:off x="899592" y="1988840"/>
            <a:ext cx="7560840" cy="4524315"/>
          </a:xfrm>
          <a:prstGeom prst="rect">
            <a:avLst/>
          </a:prstGeom>
          <a:noFill/>
          <a:ln w="9525">
            <a:noFill/>
            <a:miter lim="800000"/>
            <a:headEnd/>
            <a:tailEnd/>
          </a:ln>
        </p:spPr>
        <p:txBody>
          <a:bodyPr wrap="square">
            <a:spAutoFit/>
          </a:bodyPr>
          <a:lstStyle/>
          <a:p>
            <a:pPr algn="l"/>
            <a:r>
              <a:rPr lang="en-US" altLang="zh-TW" sz="4800" b="0" dirty="0" smtClean="0">
                <a:latin typeface="華康隸書體W7(P)" pitchFamily="66" charset="-120"/>
                <a:ea typeface="華康隸書體W7(P)" pitchFamily="66" charset="-120"/>
              </a:rPr>
              <a:t>……</a:t>
            </a:r>
            <a:r>
              <a:rPr lang="zh-TW" altLang="en-US" sz="4800" b="0" dirty="0" smtClean="0">
                <a:latin typeface="華康隸書體W7(P)" pitchFamily="66" charset="-120"/>
                <a:ea typeface="華康隸書體W7(P)" pitchFamily="66" charset="-120"/>
              </a:rPr>
              <a:t>勞工於工作場所超過工作時間</a:t>
            </a:r>
            <a:r>
              <a:rPr lang="zh-TW" altLang="en-US" sz="4800" b="0" dirty="0" smtClean="0">
                <a:solidFill>
                  <a:srgbClr val="0000CC"/>
                </a:solidFill>
                <a:latin typeface="華康隸書體W7(P)" pitchFamily="66" charset="-120"/>
                <a:ea typeface="華康隸書體W7(P)" pitchFamily="66" charset="-120"/>
              </a:rPr>
              <a:t>自動提供勞務，雇主如</a:t>
            </a:r>
            <a:r>
              <a:rPr lang="zh-TW" altLang="en-US" sz="4800" b="0" dirty="0" smtClean="0">
                <a:solidFill>
                  <a:srgbClr val="FF0000"/>
                </a:solidFill>
                <a:latin typeface="華康隸書體W7(P)" pitchFamily="66" charset="-120"/>
                <a:ea typeface="華康隸書體W7(P)" pitchFamily="66" charset="-120"/>
              </a:rPr>
              <a:t>未為反對之意思表示或防止之措施者</a:t>
            </a:r>
            <a:r>
              <a:rPr lang="zh-TW" altLang="en-US" sz="4800" b="0" dirty="0" smtClean="0">
                <a:solidFill>
                  <a:srgbClr val="0000CC"/>
                </a:solidFill>
                <a:latin typeface="華康隸書體W7(P)" pitchFamily="66" charset="-120"/>
                <a:ea typeface="華康隸書體W7(P)" pitchFamily="66" charset="-120"/>
              </a:rPr>
              <a:t>，其提供勞務時間即</a:t>
            </a:r>
            <a:r>
              <a:rPr lang="zh-TW" altLang="en-US" sz="4800" b="0" u="sng" dirty="0" smtClean="0">
                <a:solidFill>
                  <a:srgbClr val="0000CC"/>
                </a:solidFill>
                <a:latin typeface="華康隸書體W7(P)" pitchFamily="66" charset="-120"/>
                <a:ea typeface="華康隸書體W7(P)" pitchFamily="66" charset="-120"/>
              </a:rPr>
              <a:t>應認屬工作時間</a:t>
            </a:r>
            <a:r>
              <a:rPr lang="zh-TW" altLang="en-US" sz="4800" b="0" dirty="0" smtClean="0">
                <a:latin typeface="華康隸書體W7(P)" pitchFamily="66" charset="-120"/>
                <a:ea typeface="華康隸書體W7(P)" pitchFamily="66" charset="-120"/>
              </a:rPr>
              <a:t>，並依勞動基準法計給延時工資</a:t>
            </a:r>
            <a:r>
              <a:rPr lang="zh-TW" altLang="zh-TW" sz="4800" b="0" dirty="0" smtClean="0">
                <a:latin typeface="華康隸書體W7(P)" pitchFamily="66" charset="-120"/>
                <a:ea typeface="華康隸書體W7(P)" pitchFamily="66" charset="-120"/>
              </a:rPr>
              <a:t>。</a:t>
            </a:r>
            <a:r>
              <a:rPr lang="zh-TW" altLang="zh-TW" sz="4800" dirty="0" smtClean="0">
                <a:latin typeface="華康隸書體W7(P)" pitchFamily="66" charset="-120"/>
                <a:ea typeface="華康隸書體W7(P)" pitchFamily="66" charset="-120"/>
              </a:rPr>
              <a:t> </a:t>
            </a:r>
            <a:r>
              <a:rPr lang="zh-TW" altLang="en-US" sz="4800" dirty="0" smtClean="0">
                <a:latin typeface="華康隸書體W7(P)" pitchFamily="66" charset="-120"/>
                <a:ea typeface="華康隸書體W7(P)" pitchFamily="66" charset="-120"/>
              </a:rPr>
              <a:t> </a:t>
            </a:r>
            <a:endParaRPr lang="zh-TW" altLang="en-US" sz="4800" dirty="0">
              <a:latin typeface="華康隸書體W7(P)" pitchFamily="66" charset="-120"/>
              <a:ea typeface="華康隸書體W7(P)" pitchFamily="66" charset="-12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p:cNvSpPr>
          <p:nvPr/>
        </p:nvSpPr>
        <p:spPr bwMode="auto">
          <a:xfrm>
            <a:off x="1403350" y="5084763"/>
            <a:ext cx="6400800" cy="709612"/>
          </a:xfrm>
          <a:prstGeom prst="rect">
            <a:avLst/>
          </a:prstGeom>
          <a:noFill/>
          <a:ln w="9525">
            <a:noFill/>
            <a:miter lim="800000"/>
            <a:headEnd/>
            <a:tailEnd/>
          </a:ln>
        </p:spPr>
        <p:txBody>
          <a:bodyPr/>
          <a:lstStyle/>
          <a:p>
            <a:pPr algn="ctr">
              <a:spcBef>
                <a:spcPct val="20000"/>
              </a:spcBef>
              <a:defRPr/>
            </a:pPr>
            <a:r>
              <a:rPr lang="zh-TW" altLang="en-US" sz="3200" b="1">
                <a:solidFill>
                  <a:srgbClr val="0000FF"/>
                </a:solidFill>
                <a:effectLst>
                  <a:outerShdw blurRad="38100" dist="38100" dir="2700000" algn="tl">
                    <a:srgbClr val="000000"/>
                  </a:outerShdw>
                </a:effectLst>
              </a:rPr>
              <a:t>請跟我來</a:t>
            </a:r>
            <a:r>
              <a:rPr lang="en-US" altLang="zh-TW" sz="3200" b="1">
                <a:solidFill>
                  <a:srgbClr val="0000FF"/>
                </a:solidFill>
                <a:effectLst>
                  <a:outerShdw blurRad="38100" dist="38100" dir="2700000" algn="tl">
                    <a:srgbClr val="000000"/>
                  </a:outerShdw>
                </a:effectLst>
              </a:rPr>
              <a:t>…</a:t>
            </a:r>
          </a:p>
        </p:txBody>
      </p:sp>
      <p:pic>
        <p:nvPicPr>
          <p:cNvPr id="23555" name="Picture 18" descr="032.gif (6869 bytes)"/>
          <p:cNvPicPr>
            <a:picLocks noChangeAspect="1" noChangeArrowheads="1" noCrop="1"/>
          </p:cNvPicPr>
          <p:nvPr/>
        </p:nvPicPr>
        <p:blipFill>
          <a:blip r:embed="rId2" cstate="print"/>
          <a:srcRect/>
          <a:stretch>
            <a:fillRect/>
          </a:stretch>
        </p:blipFill>
        <p:spPr bwMode="auto">
          <a:xfrm>
            <a:off x="7380288" y="3213100"/>
            <a:ext cx="914400" cy="762000"/>
          </a:xfrm>
          <a:prstGeom prst="rect">
            <a:avLst/>
          </a:prstGeom>
          <a:noFill/>
          <a:ln w="9525">
            <a:noFill/>
            <a:miter lim="800000"/>
            <a:headEnd/>
            <a:tailEnd/>
          </a:ln>
        </p:spPr>
      </p:pic>
      <p:pic>
        <p:nvPicPr>
          <p:cNvPr id="23556" name="Picture 18" descr="032.gif (6869 bytes)"/>
          <p:cNvPicPr>
            <a:picLocks noChangeAspect="1" noChangeArrowheads="1" noCrop="1"/>
          </p:cNvPicPr>
          <p:nvPr/>
        </p:nvPicPr>
        <p:blipFill>
          <a:blip r:embed="rId2" cstate="print"/>
          <a:srcRect/>
          <a:stretch>
            <a:fillRect/>
          </a:stretch>
        </p:blipFill>
        <p:spPr bwMode="auto">
          <a:xfrm>
            <a:off x="6659563" y="3716338"/>
            <a:ext cx="1223962" cy="1049337"/>
          </a:xfrm>
          <a:prstGeom prst="rect">
            <a:avLst/>
          </a:prstGeom>
          <a:noFill/>
          <a:ln w="9525">
            <a:noFill/>
            <a:miter lim="800000"/>
            <a:headEnd/>
            <a:tailEnd/>
          </a:ln>
        </p:spPr>
      </p:pic>
      <p:pic>
        <p:nvPicPr>
          <p:cNvPr id="23557" name="Picture 18" descr="032.gif (6869 bytes)"/>
          <p:cNvPicPr>
            <a:picLocks noChangeAspect="1" noChangeArrowheads="1" noCrop="1"/>
          </p:cNvPicPr>
          <p:nvPr/>
        </p:nvPicPr>
        <p:blipFill>
          <a:blip r:embed="rId2" cstate="print"/>
          <a:srcRect/>
          <a:stretch>
            <a:fillRect/>
          </a:stretch>
        </p:blipFill>
        <p:spPr bwMode="auto">
          <a:xfrm>
            <a:off x="5940425" y="4437063"/>
            <a:ext cx="1582738" cy="1336675"/>
          </a:xfrm>
          <a:prstGeom prst="rect">
            <a:avLst/>
          </a:prstGeom>
          <a:noFill/>
          <a:ln w="9525">
            <a:noFill/>
            <a:miter lim="800000"/>
            <a:headEnd/>
            <a:tailEnd/>
          </a:ln>
        </p:spPr>
      </p:pic>
      <p:pic>
        <p:nvPicPr>
          <p:cNvPr id="23558" name="Picture 20" descr="006.gif (5328 bytes)"/>
          <p:cNvPicPr>
            <a:picLocks noChangeAspect="1" noChangeArrowheads="1" noCrop="1"/>
          </p:cNvPicPr>
          <p:nvPr/>
        </p:nvPicPr>
        <p:blipFill>
          <a:blip r:embed="rId3" cstate="print"/>
          <a:srcRect/>
          <a:stretch>
            <a:fillRect/>
          </a:stretch>
        </p:blipFill>
        <p:spPr bwMode="auto">
          <a:xfrm>
            <a:off x="827088" y="2565400"/>
            <a:ext cx="1357312" cy="1357313"/>
          </a:xfrm>
          <a:prstGeom prst="rect">
            <a:avLst/>
          </a:prstGeom>
          <a:noFill/>
          <a:ln w="9525">
            <a:noFill/>
            <a:miter lim="800000"/>
            <a:headEnd/>
            <a:tailEnd/>
          </a:ln>
        </p:spPr>
      </p:pic>
      <p:sp>
        <p:nvSpPr>
          <p:cNvPr id="2" name="副標題 2"/>
          <p:cNvSpPr>
            <a:spLocks/>
          </p:cNvSpPr>
          <p:nvPr/>
        </p:nvSpPr>
        <p:spPr bwMode="auto">
          <a:xfrm>
            <a:off x="0" y="692696"/>
            <a:ext cx="9144000" cy="1368152"/>
          </a:xfrm>
          <a:prstGeom prst="rect">
            <a:avLst/>
          </a:prstGeom>
          <a:noFill/>
          <a:ln w="9525">
            <a:noFill/>
            <a:miter lim="800000"/>
            <a:headEnd/>
            <a:tailEnd/>
          </a:ln>
        </p:spPr>
        <p:txBody>
          <a:bodyPr/>
          <a:lstStyle/>
          <a:p>
            <a:pPr algn="ctr">
              <a:spcBef>
                <a:spcPct val="20000"/>
              </a:spcBef>
              <a:defRPr/>
            </a:pPr>
            <a:r>
              <a:rPr lang="zh-TW" altLang="en-US" sz="8800" i="1" dirty="0" smtClean="0">
                <a:effectLst>
                  <a:outerShdw blurRad="38100" dist="38100" dir="2700000" algn="tl">
                    <a:srgbClr val="000000">
                      <a:alpha val="43137"/>
                    </a:srgbClr>
                  </a:outerShdw>
                </a:effectLst>
                <a:latin typeface="華康行楷體W5" pitchFamily="65" charset="-120"/>
                <a:ea typeface="華康行楷體W5" pitchFamily="65" charset="-120"/>
                <a:sym typeface="Wingdings 2" pitchFamily="18" charset="2"/>
              </a:rPr>
              <a:t>用事論法</a:t>
            </a:r>
            <a:endParaRPr lang="zh-TW" altLang="en-US" sz="8800" i="1" dirty="0">
              <a:effectLst>
                <a:outerShdw blurRad="38100" dist="38100" dir="2700000" algn="tl">
                  <a:srgbClr val="000000">
                    <a:alpha val="43137"/>
                  </a:srgbClr>
                </a:outerShdw>
              </a:effectLst>
              <a:latin typeface="華康行楷體W5" pitchFamily="65" charset="-120"/>
              <a:ea typeface="華康行楷體W5" pitchFamily="65" charset="-120"/>
              <a:sym typeface="Wingdings 2" pitchFamily="18" charset="2"/>
            </a:endParaRPr>
          </a:p>
        </p:txBody>
      </p:sp>
      <p:pic>
        <p:nvPicPr>
          <p:cNvPr id="23560" name="Picture 22" descr="0002.gif (10734 bytes)"/>
          <p:cNvPicPr>
            <a:picLocks noChangeAspect="1" noChangeArrowheads="1" noCrop="1"/>
          </p:cNvPicPr>
          <p:nvPr/>
        </p:nvPicPr>
        <p:blipFill>
          <a:blip r:embed="rId4" cstate="print"/>
          <a:srcRect/>
          <a:stretch>
            <a:fillRect/>
          </a:stretch>
        </p:blipFill>
        <p:spPr bwMode="auto">
          <a:xfrm>
            <a:off x="3276600" y="2133600"/>
            <a:ext cx="2519363" cy="2879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755650" y="333375"/>
            <a:ext cx="7345363" cy="366713"/>
          </a:xfrm>
          <a:prstGeom prst="rect">
            <a:avLst/>
          </a:prstGeom>
          <a:noFill/>
          <a:ln w="9525">
            <a:noFill/>
            <a:miter lim="800000"/>
            <a:headEnd/>
            <a:tailEnd/>
          </a:ln>
        </p:spPr>
        <p:txBody>
          <a:bodyPr>
            <a:spAutoFit/>
          </a:bodyPr>
          <a:lstStyle/>
          <a:p>
            <a:pPr eaLnBrk="0" hangingPunct="0"/>
            <a:endParaRPr kumimoji="0" lang="zh-TW" altLang="zh-TW"/>
          </a:p>
        </p:txBody>
      </p:sp>
      <p:sp>
        <p:nvSpPr>
          <p:cNvPr id="1028" name="Line 3"/>
          <p:cNvSpPr>
            <a:spLocks noChangeShapeType="1"/>
          </p:cNvSpPr>
          <p:nvPr/>
        </p:nvSpPr>
        <p:spPr bwMode="auto">
          <a:xfrm>
            <a:off x="293688" y="685800"/>
            <a:ext cx="8308975" cy="0"/>
          </a:xfrm>
          <a:prstGeom prst="line">
            <a:avLst/>
          </a:prstGeom>
          <a:noFill/>
          <a:ln w="28575">
            <a:solidFill>
              <a:srgbClr val="000000"/>
            </a:solidFill>
            <a:round/>
            <a:headEnd/>
            <a:tailEnd/>
          </a:ln>
        </p:spPr>
        <p:txBody>
          <a:bodyPr/>
          <a:lstStyle/>
          <a:p>
            <a:endParaRPr lang="zh-TW" altLang="en-US"/>
          </a:p>
        </p:txBody>
      </p:sp>
      <p:sp>
        <p:nvSpPr>
          <p:cNvPr id="1029" name="Rectangle 4"/>
          <p:cNvSpPr>
            <a:spLocks noChangeArrowheads="1"/>
          </p:cNvSpPr>
          <p:nvPr/>
        </p:nvSpPr>
        <p:spPr bwMode="auto">
          <a:xfrm>
            <a:off x="228600" y="392113"/>
            <a:ext cx="6161088" cy="293687"/>
          </a:xfrm>
          <a:prstGeom prst="rect">
            <a:avLst/>
          </a:prstGeom>
          <a:noFill/>
          <a:ln w="9525">
            <a:noFill/>
            <a:miter lim="800000"/>
            <a:headEnd/>
            <a:tailEnd/>
          </a:ln>
        </p:spPr>
        <p:txBody>
          <a:bodyPr lIns="102302" tIns="51151" rIns="102302" bIns="51151"/>
          <a:lstStyle/>
          <a:p>
            <a:pPr algn="just" eaLnBrk="0" hangingPunct="0"/>
            <a:r>
              <a:rPr kumimoji="0" lang="en-US" altLang="zh-TW" sz="1400" dirty="0" smtClean="0">
                <a:latin typeface="標楷體" pitchFamily="65" charset="-120"/>
                <a:ea typeface="標楷體" pitchFamily="65" charset="-120"/>
              </a:rPr>
              <a:t>【</a:t>
            </a:r>
            <a:r>
              <a:rPr lang="zh-TW" altLang="zh-TW" sz="1400" dirty="0" smtClean="0"/>
              <a:t>臺北高等行政法院</a:t>
            </a:r>
            <a:r>
              <a:rPr lang="en-US" altLang="zh-TW" sz="1400" dirty="0" smtClean="0"/>
              <a:t>105</a:t>
            </a:r>
            <a:r>
              <a:rPr lang="zh-TW" altLang="zh-TW" sz="1400" dirty="0" smtClean="0"/>
              <a:t>年度</a:t>
            </a:r>
            <a:r>
              <a:rPr lang="zh-TW" altLang="en-US" sz="1400" dirty="0" smtClean="0"/>
              <a:t>訴</a:t>
            </a:r>
            <a:r>
              <a:rPr lang="zh-TW" altLang="zh-TW" sz="1400" dirty="0" smtClean="0"/>
              <a:t>字第</a:t>
            </a:r>
            <a:r>
              <a:rPr lang="en-US" altLang="zh-TW" sz="1400" dirty="0" smtClean="0"/>
              <a:t>1194</a:t>
            </a:r>
            <a:r>
              <a:rPr lang="zh-TW" altLang="zh-TW" sz="1400" dirty="0" smtClean="0"/>
              <a:t>號判決</a:t>
            </a:r>
            <a:r>
              <a:rPr kumimoji="0" lang="en-US" altLang="zh-TW" sz="1400" dirty="0" smtClean="0">
                <a:latin typeface="標楷體" pitchFamily="65" charset="-120"/>
                <a:ea typeface="標楷體" pitchFamily="65" charset="-120"/>
              </a:rPr>
              <a:t>】</a:t>
            </a:r>
            <a:endParaRPr kumimoji="0" lang="en-US" altLang="zh-TW" sz="1400" dirty="0">
              <a:latin typeface="標楷體" pitchFamily="65" charset="-120"/>
              <a:ea typeface="標楷體" pitchFamily="65" charset="-120"/>
            </a:endParaRPr>
          </a:p>
        </p:txBody>
      </p:sp>
      <p:graphicFrame>
        <p:nvGraphicFramePr>
          <p:cNvPr id="192517" name="Object 5"/>
          <p:cNvGraphicFramePr>
            <a:graphicFrameLocks noChangeAspect="1"/>
          </p:cNvGraphicFramePr>
          <p:nvPr/>
        </p:nvGraphicFramePr>
        <p:xfrm>
          <a:off x="0" y="1557338"/>
          <a:ext cx="9144000" cy="5300662"/>
        </p:xfrm>
        <a:graphic>
          <a:graphicData uri="http://schemas.openxmlformats.org/presentationml/2006/ole">
            <p:oleObj spid="_x0000_s160775" name="圖片" r:id="rId3" imgW="7023240" imgH="5429160" progId="Word.Picture.8">
              <p:embed/>
            </p:oleObj>
          </a:graphicData>
        </a:graphic>
      </p:graphicFrame>
      <p:sp>
        <p:nvSpPr>
          <p:cNvPr id="1030" name="Text Box 6"/>
          <p:cNvSpPr txBox="1">
            <a:spLocks noChangeArrowheads="1"/>
          </p:cNvSpPr>
          <p:nvPr/>
        </p:nvSpPr>
        <p:spPr bwMode="auto">
          <a:xfrm>
            <a:off x="899592" y="1700808"/>
            <a:ext cx="7848600" cy="4535488"/>
          </a:xfrm>
          <a:prstGeom prst="rect">
            <a:avLst/>
          </a:prstGeom>
          <a:noFill/>
          <a:ln w="9525">
            <a:noFill/>
            <a:miter lim="800000"/>
            <a:headEnd/>
            <a:tailEnd/>
          </a:ln>
        </p:spPr>
        <p:txBody>
          <a:bodyPr lIns="36000" tIns="36000" rIns="36000" bIns="36000"/>
          <a:lstStyle/>
          <a:p>
            <a:pPr eaLnBrk="0" hangingPunct="0"/>
            <a:endParaRPr kumimoji="0" lang="zh-TW" altLang="zh-TW" sz="2200">
              <a:latin typeface="標楷體" pitchFamily="65" charset="-120"/>
              <a:ea typeface="標楷體" pitchFamily="65" charset="-120"/>
            </a:endParaRPr>
          </a:p>
        </p:txBody>
      </p:sp>
      <p:sp>
        <p:nvSpPr>
          <p:cNvPr id="192519" name="Rectangle 7"/>
          <p:cNvSpPr>
            <a:spLocks noChangeArrowheads="1"/>
          </p:cNvSpPr>
          <p:nvPr/>
        </p:nvSpPr>
        <p:spPr bwMode="auto">
          <a:xfrm>
            <a:off x="683568" y="1772816"/>
            <a:ext cx="8064500" cy="4832092"/>
          </a:xfrm>
          <a:prstGeom prst="rect">
            <a:avLst/>
          </a:prstGeom>
          <a:noFill/>
          <a:ln w="9525">
            <a:noFill/>
            <a:miter lim="800000"/>
            <a:headEnd/>
            <a:tailEnd/>
          </a:ln>
        </p:spPr>
        <p:txBody>
          <a:bodyPr wrap="square">
            <a:spAutoFit/>
          </a:bodyPr>
          <a:lstStyle/>
          <a:p>
            <a:pPr algn="l"/>
            <a:r>
              <a:rPr lang="zh-TW" altLang="en-US" sz="2800" dirty="0" smtClean="0">
                <a:latin typeface="華康隸書體W7" pitchFamily="65" charset="-120"/>
                <a:ea typeface="華康隸書體W7" pitchFamily="65" charset="-120"/>
              </a:rPr>
              <a:t>勞動契約乃雙務契約，</a:t>
            </a:r>
            <a:r>
              <a:rPr lang="en-US" altLang="zh-TW" sz="2800" dirty="0" smtClean="0">
                <a:latin typeface="華康隸書體W7" pitchFamily="65" charset="-120"/>
                <a:ea typeface="華康隸書體W7" pitchFamily="65" charset="-120"/>
              </a:rPr>
              <a:t> …</a:t>
            </a:r>
            <a:r>
              <a:rPr lang="zh-TW" altLang="en-US" sz="2800" dirty="0" smtClean="0">
                <a:latin typeface="華康隸書體W7" pitchFamily="65" charset="-120"/>
                <a:ea typeface="華康隸書體W7" pitchFamily="65" charset="-120"/>
              </a:rPr>
              <a:t>，倘有使勞工在正常工作時間以外工作之必要者，須經勞雇雙方同意，雇主並應給付延長工作時間之工資，</a:t>
            </a:r>
            <a:r>
              <a:rPr lang="zh-TW" altLang="en-US" sz="2800" dirty="0" smtClean="0">
                <a:solidFill>
                  <a:srgbClr val="0000CC"/>
                </a:solidFill>
                <a:latin typeface="華康隸書體W7" pitchFamily="65" charset="-120"/>
                <a:ea typeface="華康隸書體W7" pitchFamily="65" charset="-120"/>
              </a:rPr>
              <a:t>惟雇主尚無於契約約定外受領勞工依己意所提供延長工作時間之勞務的義務，因此自無須就此給付勞工延長工作時間工資</a:t>
            </a:r>
            <a:r>
              <a:rPr lang="zh-TW" altLang="en-US" sz="2800" dirty="0" smtClean="0">
                <a:latin typeface="華康隸書體W7" pitchFamily="65" charset="-120"/>
                <a:ea typeface="華康隸書體W7" pitchFamily="65" charset="-120"/>
              </a:rPr>
              <a:t>。是以，</a:t>
            </a:r>
            <a:r>
              <a:rPr lang="zh-TW" altLang="en-US" sz="2800" u="sng" dirty="0" smtClean="0">
                <a:latin typeface="華康隸書體W7" pitchFamily="65" charset="-120"/>
                <a:ea typeface="華康隸書體W7" pitchFamily="65" charset="-120"/>
              </a:rPr>
              <a:t>勞工雖有延長工時之舉措，然如未向雇主事先申請，其所執行之工作業務亦未受雇主之指揮監督，</a:t>
            </a:r>
            <a:r>
              <a:rPr lang="zh-TW" altLang="en-US" sz="2800" u="sng" dirty="0" smtClean="0">
                <a:solidFill>
                  <a:srgbClr val="0000CC"/>
                </a:solidFill>
                <a:latin typeface="華康隸書體W7" pitchFamily="65" charset="-120"/>
                <a:ea typeface="華康隸書體W7" pitchFamily="65" charset="-120"/>
              </a:rPr>
              <a:t>事後復未經雇主追認並受領其勞務</a:t>
            </a:r>
            <a:r>
              <a:rPr lang="zh-TW" altLang="en-US" sz="2800" dirty="0" smtClean="0">
                <a:latin typeface="華康隸書體W7" pitchFamily="65" charset="-120"/>
                <a:ea typeface="華康隸書體W7" pitchFamily="65" charset="-120"/>
              </a:rPr>
              <a:t>，則在勞動契約之</a:t>
            </a:r>
            <a:r>
              <a:rPr lang="zh-TW" altLang="en-US" sz="2800" dirty="0" smtClean="0">
                <a:solidFill>
                  <a:srgbClr val="0000CC"/>
                </a:solidFill>
                <a:latin typeface="華康隸書體W7" pitchFamily="65" charset="-120"/>
                <a:ea typeface="華康隸書體W7" pitchFamily="65" charset="-120"/>
              </a:rPr>
              <a:t>雙方</a:t>
            </a:r>
            <a:r>
              <a:rPr lang="zh-TW" altLang="en-US" sz="2800" dirty="0" smtClean="0">
                <a:solidFill>
                  <a:srgbClr val="0000FF"/>
                </a:solidFill>
                <a:latin typeface="華康隸書體W7" pitchFamily="65" charset="-120"/>
                <a:ea typeface="華康隸書體W7" pitchFamily="65" charset="-120"/>
              </a:rPr>
              <a:t>當事人顯</a:t>
            </a:r>
            <a:r>
              <a:rPr lang="zh-TW" altLang="en-US" sz="2800" dirty="0" smtClean="0">
                <a:solidFill>
                  <a:srgbClr val="FF0000"/>
                </a:solidFill>
                <a:latin typeface="華康隸書體W7" pitchFamily="65" charset="-120"/>
                <a:ea typeface="華康隸書體W7" pitchFamily="65" charset="-120"/>
              </a:rPr>
              <a:t>未</a:t>
            </a:r>
            <a:r>
              <a:rPr lang="zh-TW" altLang="en-US" sz="2800" dirty="0" smtClean="0">
                <a:solidFill>
                  <a:srgbClr val="0000FF"/>
                </a:solidFill>
                <a:latin typeface="華康隸書體W7" pitchFamily="65" charset="-120"/>
                <a:ea typeface="華康隸書體W7" pitchFamily="65" charset="-120"/>
              </a:rPr>
              <a:t>就</a:t>
            </a:r>
            <a:r>
              <a:rPr lang="zh-TW" altLang="en-US" sz="2800" dirty="0" smtClean="0">
                <a:solidFill>
                  <a:srgbClr val="0000CC"/>
                </a:solidFill>
                <a:latin typeface="華康隸書體W7" pitchFamily="65" charset="-120"/>
                <a:ea typeface="華康隸書體W7" pitchFamily="65" charset="-120"/>
              </a:rPr>
              <a:t>延長工時</a:t>
            </a:r>
            <a:r>
              <a:rPr lang="zh-TW" altLang="en-US" sz="2800" dirty="0" smtClean="0">
                <a:solidFill>
                  <a:srgbClr val="FF0000"/>
                </a:solidFill>
                <a:latin typeface="華康隸書體W7" pitchFamily="65" charset="-120"/>
                <a:ea typeface="華康隸書體W7" pitchFamily="65" charset="-120"/>
              </a:rPr>
              <a:t>達成</a:t>
            </a:r>
            <a:r>
              <a:rPr lang="zh-TW" altLang="en-US" sz="2800" dirty="0" smtClean="0">
                <a:solidFill>
                  <a:srgbClr val="0000CC"/>
                </a:solidFill>
                <a:latin typeface="華康隸書體W7" pitchFamily="65" charset="-120"/>
                <a:ea typeface="華康隸書體W7" pitchFamily="65" charset="-120"/>
              </a:rPr>
              <a:t>意思表示</a:t>
            </a:r>
            <a:r>
              <a:rPr lang="zh-TW" altLang="en-US" sz="2800" dirty="0" smtClean="0">
                <a:solidFill>
                  <a:srgbClr val="FF0000"/>
                </a:solidFill>
                <a:latin typeface="華康隸書體W7" pitchFamily="65" charset="-120"/>
                <a:ea typeface="華康隸書體W7" pitchFamily="65" charset="-120"/>
              </a:rPr>
              <a:t>合致</a:t>
            </a:r>
            <a:r>
              <a:rPr lang="zh-TW" altLang="en-US" sz="2800" dirty="0" smtClean="0">
                <a:solidFill>
                  <a:srgbClr val="0000CC"/>
                </a:solidFill>
                <a:latin typeface="華康隸書體W7" pitchFamily="65" charset="-120"/>
                <a:ea typeface="華康隸書體W7" pitchFamily="65" charset="-120"/>
              </a:rPr>
              <a:t>之情形下，主管機關即</a:t>
            </a:r>
            <a:r>
              <a:rPr lang="zh-TW" altLang="en-US" sz="2800" dirty="0" smtClean="0">
                <a:solidFill>
                  <a:srgbClr val="FF0000"/>
                </a:solidFill>
                <a:latin typeface="華康隸書體W7" pitchFamily="65" charset="-120"/>
                <a:ea typeface="華康隸書體W7" pitchFamily="65" charset="-120"/>
              </a:rPr>
              <a:t>不得</a:t>
            </a:r>
            <a:r>
              <a:rPr lang="zh-TW" altLang="en-US" sz="2800" dirty="0" smtClean="0">
                <a:solidFill>
                  <a:srgbClr val="0000CC"/>
                </a:solidFill>
                <a:latin typeface="華康隸書體W7" pitchFamily="65" charset="-120"/>
                <a:ea typeface="華康隸書體W7" pitchFamily="65" charset="-120"/>
              </a:rPr>
              <a:t>以雇主違反勞基法第</a:t>
            </a:r>
            <a:r>
              <a:rPr lang="en-US" altLang="zh-TW" sz="2800" dirty="0" smtClean="0">
                <a:solidFill>
                  <a:srgbClr val="0000CC"/>
                </a:solidFill>
                <a:latin typeface="華康隸書體W7" pitchFamily="65" charset="-120"/>
                <a:ea typeface="華康隸書體W7" pitchFamily="65" charset="-120"/>
              </a:rPr>
              <a:t>24</a:t>
            </a:r>
            <a:r>
              <a:rPr lang="zh-TW" altLang="en-US" sz="2800" dirty="0" smtClean="0">
                <a:solidFill>
                  <a:srgbClr val="0000CC"/>
                </a:solidFill>
                <a:latin typeface="華康隸書體W7" pitchFamily="65" charset="-120"/>
                <a:ea typeface="華康隸書體W7" pitchFamily="65" charset="-120"/>
              </a:rPr>
              <a:t>條規定，依同法第</a:t>
            </a:r>
            <a:r>
              <a:rPr lang="en-US" altLang="zh-TW" sz="2800" dirty="0" smtClean="0">
                <a:solidFill>
                  <a:srgbClr val="0000CC"/>
                </a:solidFill>
                <a:latin typeface="華康隸書體W7" pitchFamily="65" charset="-120"/>
                <a:ea typeface="華康隸書體W7" pitchFamily="65" charset="-120"/>
              </a:rPr>
              <a:t>79</a:t>
            </a:r>
            <a:r>
              <a:rPr lang="zh-TW" altLang="en-US" sz="2800" dirty="0" smtClean="0">
                <a:solidFill>
                  <a:srgbClr val="0000CC"/>
                </a:solidFill>
                <a:latin typeface="華康隸書體W7" pitchFamily="65" charset="-120"/>
                <a:ea typeface="華康隸書體W7" pitchFamily="65" charset="-120"/>
              </a:rPr>
              <a:t>條予以</a:t>
            </a:r>
            <a:r>
              <a:rPr lang="zh-TW" altLang="en-US" sz="2800" dirty="0" smtClean="0">
                <a:solidFill>
                  <a:srgbClr val="FF0000"/>
                </a:solidFill>
                <a:latin typeface="華康隸書體W7" pitchFamily="65" charset="-120"/>
                <a:ea typeface="華康隸書體W7" pitchFamily="65" charset="-120"/>
              </a:rPr>
              <a:t>處罰</a:t>
            </a:r>
            <a:r>
              <a:rPr lang="zh-TW" altLang="en-US" sz="2800" dirty="0" smtClean="0">
                <a:latin typeface="華康隸書體W7" pitchFamily="65" charset="-120"/>
                <a:ea typeface="華康隸書體W7" pitchFamily="65" charset="-120"/>
              </a:rPr>
              <a:t>。</a:t>
            </a:r>
          </a:p>
        </p:txBody>
      </p:sp>
      <p:pic>
        <p:nvPicPr>
          <p:cNvPr id="1032" name="Picture 8" descr="說明用圖案"/>
          <p:cNvPicPr>
            <a:picLocks noChangeAspect="1" noChangeArrowheads="1"/>
          </p:cNvPicPr>
          <p:nvPr/>
        </p:nvPicPr>
        <p:blipFill>
          <a:blip r:embed="rId4" cstate="print"/>
          <a:srcRect/>
          <a:stretch>
            <a:fillRect/>
          </a:stretch>
        </p:blipFill>
        <p:spPr bwMode="auto">
          <a:xfrm>
            <a:off x="6207125" y="236538"/>
            <a:ext cx="2632075" cy="525462"/>
          </a:xfrm>
          <a:prstGeom prst="rect">
            <a:avLst/>
          </a:prstGeom>
          <a:noFill/>
          <a:ln w="9525">
            <a:noFill/>
            <a:miter lim="800000"/>
            <a:headEnd/>
            <a:tailEnd/>
          </a:ln>
        </p:spPr>
      </p:pic>
      <p:sp>
        <p:nvSpPr>
          <p:cNvPr id="1033" name="Text Box 9"/>
          <p:cNvSpPr txBox="1">
            <a:spLocks noChangeArrowheads="1"/>
          </p:cNvSpPr>
          <p:nvPr/>
        </p:nvSpPr>
        <p:spPr bwMode="auto">
          <a:xfrm>
            <a:off x="6804248" y="304800"/>
            <a:ext cx="2160240" cy="400110"/>
          </a:xfrm>
          <a:prstGeom prst="rect">
            <a:avLst/>
          </a:prstGeom>
          <a:noFill/>
          <a:ln w="9525">
            <a:noFill/>
            <a:miter lim="800000"/>
            <a:headEnd/>
            <a:tailEnd/>
          </a:ln>
        </p:spPr>
        <p:txBody>
          <a:bodyPr wrap="square">
            <a:spAutoFit/>
          </a:bodyPr>
          <a:lstStyle/>
          <a:p>
            <a:r>
              <a:rPr lang="zh-TW" altLang="en-US" sz="2000" b="1" dirty="0" smtClean="0">
                <a:solidFill>
                  <a:srgbClr val="FF0000"/>
                </a:solidFill>
                <a:latin typeface="Times New Roman" pitchFamily="18" charset="0"/>
                <a:ea typeface="標楷體" pitchFamily="65" charset="-120"/>
              </a:rPr>
              <a:t>案例分享</a:t>
            </a:r>
            <a:r>
              <a:rPr lang="en-US" altLang="zh-TW" sz="2000" b="1" dirty="0" smtClean="0">
                <a:solidFill>
                  <a:srgbClr val="FF0000"/>
                </a:solidFill>
                <a:latin typeface="Times New Roman" pitchFamily="18" charset="0"/>
                <a:ea typeface="標楷體" pitchFamily="65" charset="-120"/>
              </a:rPr>
              <a:t>(</a:t>
            </a:r>
            <a:r>
              <a:rPr lang="zh-TW" altLang="en-US" sz="2000" b="1" dirty="0" smtClean="0">
                <a:solidFill>
                  <a:srgbClr val="FF0000"/>
                </a:solidFill>
                <a:latin typeface="Times New Roman" pitchFamily="18" charset="0"/>
                <a:ea typeface="標楷體" pitchFamily="65" charset="-120"/>
              </a:rPr>
              <a:t>一審</a:t>
            </a:r>
            <a:r>
              <a:rPr lang="en-US" altLang="zh-TW" sz="2000" b="1" dirty="0" smtClean="0">
                <a:solidFill>
                  <a:srgbClr val="FF0000"/>
                </a:solidFill>
                <a:latin typeface="Times New Roman" pitchFamily="18" charset="0"/>
                <a:ea typeface="標楷體" pitchFamily="65" charset="-120"/>
              </a:rPr>
              <a:t>)</a:t>
            </a:r>
            <a:endParaRPr lang="zh-TW" altLang="en-US" sz="2000" b="1" dirty="0">
              <a:solidFill>
                <a:srgbClr val="FF0000"/>
              </a:solidFill>
              <a:latin typeface="Times New Roman" pitchFamily="18" charset="0"/>
              <a:ea typeface="標楷體" pitchFamily="65" charset="-120"/>
            </a:endParaRPr>
          </a:p>
        </p:txBody>
      </p:sp>
      <p:sp>
        <p:nvSpPr>
          <p:cNvPr id="192522" name="Text Box 10"/>
          <p:cNvSpPr txBox="1">
            <a:spLocks noChangeArrowheads="1"/>
          </p:cNvSpPr>
          <p:nvPr/>
        </p:nvSpPr>
        <p:spPr bwMode="auto">
          <a:xfrm>
            <a:off x="468313" y="765175"/>
            <a:ext cx="8280400" cy="719138"/>
          </a:xfrm>
          <a:prstGeom prst="rect">
            <a:avLst/>
          </a:prstGeom>
          <a:gradFill rotWithShape="1">
            <a:gsLst>
              <a:gs pos="0">
                <a:srgbClr val="FFFFFF"/>
              </a:gs>
              <a:gs pos="100000">
                <a:srgbClr val="CCFFFF"/>
              </a:gs>
            </a:gsLst>
            <a:lin ang="5400000" scaled="1"/>
          </a:gradFill>
          <a:ln w="9525">
            <a:noFill/>
            <a:miter lim="800000"/>
            <a:headEnd/>
            <a:tailEnd/>
          </a:ln>
        </p:spPr>
        <p:txBody>
          <a:bodyPr/>
          <a:lstStyle/>
          <a:p>
            <a:pPr>
              <a:defRPr/>
            </a:pPr>
            <a:r>
              <a:rPr lang="zh-TW" altLang="en-US" sz="4000" b="1" dirty="0" smtClean="0">
                <a:solidFill>
                  <a:srgbClr val="008000"/>
                </a:solidFill>
                <a:effectLst>
                  <a:outerShdw blurRad="38100" dist="38100" dir="2700000" algn="tl">
                    <a:srgbClr val="C0C0C0"/>
                  </a:outerShdw>
                </a:effectLst>
                <a:latin typeface="Times New Roman" pitchFamily="18" charset="0"/>
                <a:ea typeface="標楷體" pitchFamily="65" charset="-120"/>
              </a:rPr>
              <a:t>勞檢被開罰   上訴法院   北市府敗訴</a:t>
            </a:r>
            <a:endParaRPr lang="zh-TW" altLang="en-US" sz="4000" b="1" dirty="0">
              <a:solidFill>
                <a:srgbClr val="008000"/>
              </a:solidFill>
              <a:effectLst>
                <a:outerShdw blurRad="38100" dist="38100" dir="2700000" algn="tl">
                  <a:srgbClr val="C0C0C0"/>
                </a:outerShdw>
              </a:effectLst>
              <a:latin typeface="Times New Roman" pitchFamily="18" charset="0"/>
              <a:ea typeface="標楷體" pitchFamily="65" charset="-120"/>
            </a:endParaRPr>
          </a:p>
        </p:txBody>
      </p:sp>
      <p:sp>
        <p:nvSpPr>
          <p:cNvPr id="11" name="橢圓 10"/>
          <p:cNvSpPr/>
          <p:nvPr/>
        </p:nvSpPr>
        <p:spPr bwMode="auto">
          <a:xfrm>
            <a:off x="2267744" y="4725144"/>
            <a:ext cx="3744416" cy="533401"/>
          </a:xfrm>
          <a:prstGeom prst="ellipse">
            <a:avLst/>
          </a:prstGeom>
          <a:noFill/>
          <a:ln cmpd="dbl">
            <a:solidFill>
              <a:srgbClr val="FF0000"/>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eaLnBrk="0" hangingPunct="0">
              <a:defRPr/>
            </a:pPr>
            <a:endParaRPr kumimoji="0" lang="zh-TW" altLang="en-US" sz="2400" dirty="0">
              <a:solidFill>
                <a:schemeClr val="bg1"/>
              </a:solidFill>
              <a:latin typeface="標楷體" pitchFamily="65" charset="-120"/>
              <a:ea typeface="標楷體" pitchFamily="65" charset="-120"/>
            </a:endParaRPr>
          </a:p>
        </p:txBody>
      </p:sp>
      <p:sp>
        <p:nvSpPr>
          <p:cNvPr id="12" name="橢圓 11"/>
          <p:cNvSpPr/>
          <p:nvPr/>
        </p:nvSpPr>
        <p:spPr bwMode="auto">
          <a:xfrm>
            <a:off x="1357290" y="4357694"/>
            <a:ext cx="1714512" cy="461963"/>
          </a:xfrm>
          <a:prstGeom prst="ellipse">
            <a:avLst/>
          </a:prstGeom>
          <a:noFill/>
          <a:ln cmpd="dbl">
            <a:solidFill>
              <a:srgbClr val="FF0000"/>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eaLnBrk="0" hangingPunct="0">
              <a:defRPr/>
            </a:pPr>
            <a:endParaRPr kumimoji="0" lang="zh-TW" altLang="en-US" sz="2400" dirty="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192517"/>
                                        </p:tgtEl>
                                        <p:attrNameLst>
                                          <p:attrName>style.visibility</p:attrName>
                                        </p:attrNameLst>
                                      </p:cBhvr>
                                      <p:to>
                                        <p:strVal val="visible"/>
                                      </p:to>
                                    </p:set>
                                    <p:animEffect transition="in" filter="fade">
                                      <p:cBhvr>
                                        <p:cTn id="7" dur="500"/>
                                        <p:tgtEl>
                                          <p:spTgt spid="192517"/>
                                        </p:tgtEl>
                                      </p:cBhvr>
                                    </p:animEffect>
                                    <p:anim calcmode="lin" valueType="num">
                                      <p:cBhvr>
                                        <p:cTn id="8" dur="500" fill="hold"/>
                                        <p:tgtEl>
                                          <p:spTgt spid="192517"/>
                                        </p:tgtEl>
                                        <p:attrNameLst>
                                          <p:attrName>style.rotation</p:attrName>
                                        </p:attrNameLst>
                                      </p:cBhvr>
                                      <p:tavLst>
                                        <p:tav tm="0">
                                          <p:val>
                                            <p:fltVal val="720"/>
                                          </p:val>
                                        </p:tav>
                                        <p:tav tm="100000">
                                          <p:val>
                                            <p:fltVal val="0"/>
                                          </p:val>
                                        </p:tav>
                                      </p:tavLst>
                                    </p:anim>
                                    <p:anim calcmode="lin" valueType="num">
                                      <p:cBhvr>
                                        <p:cTn id="9" dur="500" fill="hold"/>
                                        <p:tgtEl>
                                          <p:spTgt spid="192517"/>
                                        </p:tgtEl>
                                        <p:attrNameLst>
                                          <p:attrName>ppt_h</p:attrName>
                                        </p:attrNameLst>
                                      </p:cBhvr>
                                      <p:tavLst>
                                        <p:tav tm="0">
                                          <p:val>
                                            <p:fltVal val="0"/>
                                          </p:val>
                                        </p:tav>
                                        <p:tav tm="100000">
                                          <p:val>
                                            <p:strVal val="#ppt_h"/>
                                          </p:val>
                                        </p:tav>
                                      </p:tavLst>
                                    </p:anim>
                                    <p:anim calcmode="lin" valueType="num">
                                      <p:cBhvr>
                                        <p:cTn id="10" dur="500" fill="hold"/>
                                        <p:tgtEl>
                                          <p:spTgt spid="192517"/>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48" presetClass="entr" presetSubtype="0" accel="50000" fill="hold" grpId="0" nodeType="afterEffect">
                                  <p:stCondLst>
                                    <p:cond delay="0"/>
                                  </p:stCondLst>
                                  <p:childTnLst>
                                    <p:set>
                                      <p:cBhvr>
                                        <p:cTn id="13" dur="1" fill="hold">
                                          <p:stCondLst>
                                            <p:cond delay="0"/>
                                          </p:stCondLst>
                                        </p:cTn>
                                        <p:tgtEl>
                                          <p:spTgt spid="192519"/>
                                        </p:tgtEl>
                                        <p:attrNameLst>
                                          <p:attrName>style.visibility</p:attrName>
                                        </p:attrNameLst>
                                      </p:cBhvr>
                                      <p:to>
                                        <p:strVal val="visible"/>
                                      </p:to>
                                    </p:set>
                                    <p:anim calcmode="lin" valueType="num">
                                      <p:cBhvr>
                                        <p:cTn id="14" dur="500" fill="hold"/>
                                        <p:tgtEl>
                                          <p:spTgt spid="19251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500" fill="hold"/>
                                        <p:tgtEl>
                                          <p:spTgt spid="192519"/>
                                        </p:tgtEl>
                                        <p:attrNameLst>
                                          <p:attrName>ppt_x</p:attrName>
                                        </p:attrNameLst>
                                      </p:cBhvr>
                                      <p:tavLst>
                                        <p:tav tm="0">
                                          <p:val>
                                            <p:fltVal val="-1"/>
                                          </p:val>
                                        </p:tav>
                                        <p:tav tm="50000">
                                          <p:val>
                                            <p:fltVal val="0.95"/>
                                          </p:val>
                                        </p:tav>
                                        <p:tav tm="100000">
                                          <p:val>
                                            <p:strVal val="#ppt_x"/>
                                          </p:val>
                                        </p:tav>
                                      </p:tavLst>
                                    </p:anim>
                                    <p:anim calcmode="lin" valueType="num">
                                      <p:cBhvr>
                                        <p:cTn id="16" dur="500" fill="hold"/>
                                        <p:tgtEl>
                                          <p:spTgt spid="192519"/>
                                        </p:tgtEl>
                                        <p:attrNameLst>
                                          <p:attrName>ppt_y</p:attrName>
                                        </p:attrNameLst>
                                      </p:cBhvr>
                                      <p:tavLst>
                                        <p:tav tm="0">
                                          <p:val>
                                            <p:strVal val="#ppt_y"/>
                                          </p:val>
                                        </p:tav>
                                        <p:tav tm="100000">
                                          <p:val>
                                            <p:strVal val="#ppt_y"/>
                                          </p:val>
                                        </p:tav>
                                      </p:tavLst>
                                    </p:anim>
                                    <p:animEffect transition="in" filter="fade">
                                      <p:cBhvr>
                                        <p:cTn id="17" dur="500"/>
                                        <p:tgtEl>
                                          <p:spTgt spid="192519"/>
                                        </p:tgtEl>
                                      </p:cBhvr>
                                    </p:animEffect>
                                  </p:childTnLst>
                                </p:cTn>
                              </p:par>
                            </p:childTnLst>
                          </p:cTn>
                        </p:par>
                        <p:par>
                          <p:cTn id="18" fill="hold">
                            <p:stCondLst>
                              <p:cond delay="1000"/>
                            </p:stCondLst>
                            <p:childTnLst>
                              <p:par>
                                <p:cTn id="19" presetID="34" presetClass="entr" presetSubtype="0" fill="hold" grpId="0" nodeType="afterEffect">
                                  <p:stCondLst>
                                    <p:cond delay="0"/>
                                  </p:stCondLst>
                                  <p:childTnLst>
                                    <p:set>
                                      <p:cBhvr>
                                        <p:cTn id="20" dur="1" fill="hold">
                                          <p:stCondLst>
                                            <p:cond delay="0"/>
                                          </p:stCondLst>
                                        </p:cTn>
                                        <p:tgtEl>
                                          <p:spTgt spid="192522"/>
                                        </p:tgtEl>
                                        <p:attrNameLst>
                                          <p:attrName>style.visibility</p:attrName>
                                        </p:attrNameLst>
                                      </p:cBhvr>
                                      <p:to>
                                        <p:strVal val="visible"/>
                                      </p:to>
                                    </p:set>
                                    <p:anim from="(-#ppt_w/2)" to="(#ppt_x)" calcmode="lin" valueType="num">
                                      <p:cBhvr>
                                        <p:cTn id="21" dur="300" fill="hold">
                                          <p:stCondLst>
                                            <p:cond delay="0"/>
                                          </p:stCondLst>
                                        </p:cTn>
                                        <p:tgtEl>
                                          <p:spTgt spid="192522"/>
                                        </p:tgtEl>
                                        <p:attrNameLst>
                                          <p:attrName>ppt_x</p:attrName>
                                        </p:attrNameLst>
                                      </p:cBhvr>
                                    </p:anim>
                                    <p:anim from="0" to="-1.0" calcmode="lin" valueType="num">
                                      <p:cBhvr>
                                        <p:cTn id="22" dur="100" decel="50000" autoRev="1" fill="hold">
                                          <p:stCondLst>
                                            <p:cond delay="300"/>
                                          </p:stCondLst>
                                        </p:cTn>
                                        <p:tgtEl>
                                          <p:spTgt spid="192522"/>
                                        </p:tgtEl>
                                        <p:attrNameLst>
                                          <p:attrName>xshear</p:attrName>
                                        </p:attrNameLst>
                                      </p:cBhvr>
                                    </p:anim>
                                    <p:animScale>
                                      <p:cBhvr>
                                        <p:cTn id="23" dur="100" decel="100000" autoRev="1" fill="hold">
                                          <p:stCondLst>
                                            <p:cond delay="300"/>
                                          </p:stCondLst>
                                        </p:cTn>
                                        <p:tgtEl>
                                          <p:spTgt spid="192522"/>
                                        </p:tgtEl>
                                      </p:cBhvr>
                                      <p:from x="100000" y="100000"/>
                                      <p:to x="80000" y="100000"/>
                                    </p:animScale>
                                    <p:anim by="(#ppt_h/3+#ppt_w*0.1)" calcmode="lin" valueType="num">
                                      <p:cBhvr additive="sum">
                                        <p:cTn id="24" dur="100" decel="100000" autoRev="1" fill="hold">
                                          <p:stCondLst>
                                            <p:cond delay="300"/>
                                          </p:stCondLst>
                                        </p:cTn>
                                        <p:tgtEl>
                                          <p:spTgt spid="192522"/>
                                        </p:tgtEl>
                                        <p:attrNameLst>
                                          <p:attrName>ppt_x</p:attrName>
                                        </p:attrNameLst>
                                      </p:cBhvr>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9" grpId="0"/>
      <p:bldP spid="192522"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755650" y="333375"/>
            <a:ext cx="7345363" cy="366713"/>
          </a:xfrm>
          <a:prstGeom prst="rect">
            <a:avLst/>
          </a:prstGeom>
          <a:noFill/>
          <a:ln w="9525">
            <a:noFill/>
            <a:miter lim="800000"/>
            <a:headEnd/>
            <a:tailEnd/>
          </a:ln>
        </p:spPr>
        <p:txBody>
          <a:bodyPr>
            <a:spAutoFit/>
          </a:bodyPr>
          <a:lstStyle/>
          <a:p>
            <a:pPr eaLnBrk="0" hangingPunct="0"/>
            <a:endParaRPr kumimoji="0" lang="zh-TW" altLang="zh-TW"/>
          </a:p>
        </p:txBody>
      </p:sp>
      <p:sp>
        <p:nvSpPr>
          <p:cNvPr id="1028" name="Line 3"/>
          <p:cNvSpPr>
            <a:spLocks noChangeShapeType="1"/>
          </p:cNvSpPr>
          <p:nvPr/>
        </p:nvSpPr>
        <p:spPr bwMode="auto">
          <a:xfrm>
            <a:off x="293688" y="685800"/>
            <a:ext cx="8308975" cy="0"/>
          </a:xfrm>
          <a:prstGeom prst="line">
            <a:avLst/>
          </a:prstGeom>
          <a:noFill/>
          <a:ln w="28575">
            <a:solidFill>
              <a:srgbClr val="000000"/>
            </a:solidFill>
            <a:round/>
            <a:headEnd/>
            <a:tailEnd/>
          </a:ln>
        </p:spPr>
        <p:txBody>
          <a:bodyPr/>
          <a:lstStyle/>
          <a:p>
            <a:endParaRPr lang="zh-TW" altLang="en-US"/>
          </a:p>
        </p:txBody>
      </p:sp>
      <p:sp>
        <p:nvSpPr>
          <p:cNvPr id="1029" name="Rectangle 4"/>
          <p:cNvSpPr>
            <a:spLocks noChangeArrowheads="1"/>
          </p:cNvSpPr>
          <p:nvPr/>
        </p:nvSpPr>
        <p:spPr bwMode="auto">
          <a:xfrm>
            <a:off x="228600" y="392113"/>
            <a:ext cx="6161088" cy="293687"/>
          </a:xfrm>
          <a:prstGeom prst="rect">
            <a:avLst/>
          </a:prstGeom>
          <a:noFill/>
          <a:ln w="9525">
            <a:noFill/>
            <a:miter lim="800000"/>
            <a:headEnd/>
            <a:tailEnd/>
          </a:ln>
        </p:spPr>
        <p:txBody>
          <a:bodyPr lIns="102302" tIns="51151" rIns="102302" bIns="51151"/>
          <a:lstStyle/>
          <a:p>
            <a:pPr algn="just" eaLnBrk="0" hangingPunct="0"/>
            <a:r>
              <a:rPr kumimoji="0" lang="en-US" altLang="zh-TW" sz="1400" dirty="0" smtClean="0">
                <a:latin typeface="標楷體" pitchFamily="65" charset="-120"/>
                <a:ea typeface="標楷體" pitchFamily="65" charset="-120"/>
              </a:rPr>
              <a:t>【</a:t>
            </a:r>
            <a:r>
              <a:rPr lang="zh-TW" altLang="en-US" sz="1400" dirty="0" smtClean="0"/>
              <a:t>最</a:t>
            </a:r>
            <a:r>
              <a:rPr lang="zh-TW" altLang="zh-TW" sz="1400" dirty="0" smtClean="0"/>
              <a:t>高行政法院</a:t>
            </a:r>
            <a:r>
              <a:rPr lang="en-US" altLang="zh-TW" sz="1400" dirty="0" smtClean="0"/>
              <a:t>106</a:t>
            </a:r>
            <a:r>
              <a:rPr lang="zh-TW" altLang="zh-TW" sz="1400" dirty="0" smtClean="0"/>
              <a:t>年度</a:t>
            </a:r>
            <a:r>
              <a:rPr lang="zh-TW" altLang="en-US" sz="1400" dirty="0" smtClean="0"/>
              <a:t>判</a:t>
            </a:r>
            <a:r>
              <a:rPr lang="zh-TW" altLang="zh-TW" sz="1400" dirty="0" smtClean="0"/>
              <a:t>字第</a:t>
            </a:r>
            <a:r>
              <a:rPr lang="en-US" altLang="zh-TW" sz="1400" dirty="0" smtClean="0"/>
              <a:t>541</a:t>
            </a:r>
            <a:r>
              <a:rPr lang="zh-TW" altLang="zh-TW" sz="1400" dirty="0" smtClean="0"/>
              <a:t>號判決</a:t>
            </a:r>
            <a:r>
              <a:rPr kumimoji="0" lang="en-US" altLang="zh-TW" sz="1400" dirty="0" smtClean="0">
                <a:latin typeface="標楷體" pitchFamily="65" charset="-120"/>
                <a:ea typeface="標楷體" pitchFamily="65" charset="-120"/>
              </a:rPr>
              <a:t>】</a:t>
            </a:r>
            <a:endParaRPr kumimoji="0" lang="en-US" altLang="zh-TW" sz="1400" dirty="0">
              <a:latin typeface="標楷體" pitchFamily="65" charset="-120"/>
              <a:ea typeface="標楷體" pitchFamily="65" charset="-120"/>
            </a:endParaRPr>
          </a:p>
        </p:txBody>
      </p:sp>
      <p:graphicFrame>
        <p:nvGraphicFramePr>
          <p:cNvPr id="192517" name="Object 5"/>
          <p:cNvGraphicFramePr>
            <a:graphicFrameLocks noChangeAspect="1"/>
          </p:cNvGraphicFramePr>
          <p:nvPr/>
        </p:nvGraphicFramePr>
        <p:xfrm>
          <a:off x="0" y="1557338"/>
          <a:ext cx="9144000" cy="5300662"/>
        </p:xfrm>
        <a:graphic>
          <a:graphicData uri="http://schemas.openxmlformats.org/presentationml/2006/ole">
            <p:oleObj spid="_x0000_s161799" name="圖片" r:id="rId3" imgW="7023240" imgH="5429160" progId="Word.Picture.8">
              <p:embed/>
            </p:oleObj>
          </a:graphicData>
        </a:graphic>
      </p:graphicFrame>
      <p:sp>
        <p:nvSpPr>
          <p:cNvPr id="1030" name="Text Box 6"/>
          <p:cNvSpPr txBox="1">
            <a:spLocks noChangeArrowheads="1"/>
          </p:cNvSpPr>
          <p:nvPr/>
        </p:nvSpPr>
        <p:spPr bwMode="auto">
          <a:xfrm>
            <a:off x="899592" y="1700808"/>
            <a:ext cx="7848600" cy="4535488"/>
          </a:xfrm>
          <a:prstGeom prst="rect">
            <a:avLst/>
          </a:prstGeom>
          <a:noFill/>
          <a:ln w="9525">
            <a:noFill/>
            <a:miter lim="800000"/>
            <a:headEnd/>
            <a:tailEnd/>
          </a:ln>
        </p:spPr>
        <p:txBody>
          <a:bodyPr lIns="36000" tIns="36000" rIns="36000" bIns="36000"/>
          <a:lstStyle/>
          <a:p>
            <a:pPr eaLnBrk="0" hangingPunct="0"/>
            <a:endParaRPr kumimoji="0" lang="zh-TW" altLang="zh-TW" sz="2200">
              <a:latin typeface="標楷體" pitchFamily="65" charset="-120"/>
              <a:ea typeface="標楷體" pitchFamily="65" charset="-120"/>
            </a:endParaRPr>
          </a:p>
        </p:txBody>
      </p:sp>
      <p:sp>
        <p:nvSpPr>
          <p:cNvPr id="192519" name="Rectangle 7"/>
          <p:cNvSpPr>
            <a:spLocks noChangeArrowheads="1"/>
          </p:cNvSpPr>
          <p:nvPr/>
        </p:nvSpPr>
        <p:spPr bwMode="auto">
          <a:xfrm>
            <a:off x="683568" y="1628800"/>
            <a:ext cx="8064500" cy="5016758"/>
          </a:xfrm>
          <a:prstGeom prst="rect">
            <a:avLst/>
          </a:prstGeom>
          <a:noFill/>
          <a:ln w="9525">
            <a:noFill/>
            <a:miter lim="800000"/>
            <a:headEnd/>
            <a:tailEnd/>
          </a:ln>
        </p:spPr>
        <p:txBody>
          <a:bodyPr wrap="square">
            <a:spAutoFit/>
          </a:bodyPr>
          <a:lstStyle/>
          <a:p>
            <a:r>
              <a:rPr lang="en-US" altLang="zh-TW" sz="3200" b="0" dirty="0" smtClean="0">
                <a:latin typeface="華康隸書體W7" pitchFamily="65" charset="-120"/>
                <a:ea typeface="華康隸書體W7" pitchFamily="65" charset="-120"/>
              </a:rPr>
              <a:t>…</a:t>
            </a:r>
            <a:r>
              <a:rPr lang="zh-TW" altLang="en-US" sz="3200" dirty="0" smtClean="0">
                <a:latin typeface="華康隸書體W7" pitchFamily="65" charset="-120"/>
                <a:ea typeface="華康隸書體W7" pitchFamily="65" charset="-120"/>
              </a:rPr>
              <a:t>勞動契約乃雙務契約，</a:t>
            </a:r>
            <a:r>
              <a:rPr lang="en-US" altLang="zh-TW" sz="3200" dirty="0" smtClean="0">
                <a:latin typeface="華康隸書體W7" pitchFamily="65" charset="-120"/>
                <a:ea typeface="華康隸書體W7" pitchFamily="65" charset="-120"/>
              </a:rPr>
              <a:t>…</a:t>
            </a:r>
            <a:r>
              <a:rPr lang="zh-TW" altLang="en-US" sz="3200" dirty="0" smtClean="0">
                <a:latin typeface="華康隸書體W7" pitchFamily="65" charset="-120"/>
                <a:ea typeface="華康隸書體W7" pitchFamily="65" charset="-120"/>
              </a:rPr>
              <a:t>。是勞工在正常工作時間外，延長工作時間，基於雇主明示或可得推知之意思，為雇主提供勞務，以及</a:t>
            </a:r>
            <a:r>
              <a:rPr lang="zh-TW" altLang="en-US" sz="3200" dirty="0" smtClean="0">
                <a:solidFill>
                  <a:srgbClr val="0000CC"/>
                </a:solidFill>
                <a:latin typeface="華康隸書體W7" pitchFamily="65" charset="-120"/>
                <a:ea typeface="華康隸書體W7" pitchFamily="65" charset="-120"/>
              </a:rPr>
              <a:t>雇主明知或可得而知勞工在其指揮監督下之工作場所延長工作時間所提供之勞務，</a:t>
            </a:r>
            <a:r>
              <a:rPr lang="zh-TW" altLang="en-US" sz="3200" u="sng" dirty="0" smtClean="0">
                <a:solidFill>
                  <a:srgbClr val="0000CC"/>
                </a:solidFill>
                <a:latin typeface="華康隸書體W7" pitchFamily="65" charset="-120"/>
                <a:ea typeface="華康隸書體W7" pitchFamily="65" charset="-120"/>
              </a:rPr>
              <a:t>卻未制止或為反對之意思而予以受領</a:t>
            </a:r>
            <a:r>
              <a:rPr lang="zh-TW" altLang="en-US" sz="3200" dirty="0" smtClean="0">
                <a:latin typeface="華康隸書體W7" pitchFamily="65" charset="-120"/>
                <a:ea typeface="華康隸書體W7" pitchFamily="65" charset="-120"/>
              </a:rPr>
              <a:t>，則應認勞動契約之雙方當事人業就延長工時</a:t>
            </a:r>
            <a:r>
              <a:rPr lang="zh-TW" altLang="en-US" sz="3200" dirty="0" smtClean="0">
                <a:solidFill>
                  <a:srgbClr val="FF0000"/>
                </a:solidFill>
                <a:latin typeface="華康隸書體W7" pitchFamily="65" charset="-120"/>
                <a:ea typeface="華康隸書體W7" pitchFamily="65" charset="-120"/>
              </a:rPr>
              <a:t>達成合致</a:t>
            </a:r>
            <a:r>
              <a:rPr lang="zh-TW" altLang="en-US" sz="3200" dirty="0" smtClean="0">
                <a:latin typeface="華康隸書體W7" pitchFamily="65" charset="-120"/>
                <a:ea typeface="華康隸書體W7" pitchFamily="65" charset="-120"/>
              </a:rPr>
              <a:t>之意思表示，</a:t>
            </a:r>
            <a:r>
              <a:rPr lang="zh-TW" altLang="en-US" sz="3200" u="sng" dirty="0" smtClean="0">
                <a:latin typeface="華康隸書體W7" pitchFamily="65" charset="-120"/>
                <a:ea typeface="華康隸書體W7" pitchFamily="65" charset="-120"/>
              </a:rPr>
              <a:t>雇主即</a:t>
            </a:r>
            <a:r>
              <a:rPr lang="zh-TW" altLang="en-US" sz="3200" u="sng" dirty="0" smtClean="0">
                <a:solidFill>
                  <a:srgbClr val="FF0000"/>
                </a:solidFill>
                <a:latin typeface="華康隸書體W7" pitchFamily="65" charset="-120"/>
                <a:ea typeface="華康隸書體W7" pitchFamily="65" charset="-120"/>
              </a:rPr>
              <a:t>負有</a:t>
            </a:r>
            <a:r>
              <a:rPr lang="zh-TW" altLang="en-US" sz="3200" u="sng" dirty="0" smtClean="0">
                <a:latin typeface="華康隸書體W7" pitchFamily="65" charset="-120"/>
                <a:ea typeface="華康隸書體W7" pitchFamily="65" charset="-120"/>
              </a:rPr>
              <a:t>本於勞動契約及勞動基準法規定</a:t>
            </a:r>
            <a:r>
              <a:rPr lang="zh-TW" altLang="en-US" sz="3200" u="sng" dirty="0" smtClean="0">
                <a:solidFill>
                  <a:srgbClr val="FF0000"/>
                </a:solidFill>
                <a:latin typeface="華康隸書體W7" pitchFamily="65" charset="-120"/>
                <a:ea typeface="華康隸書體W7" pitchFamily="65" charset="-120"/>
              </a:rPr>
              <a:t>給付</a:t>
            </a:r>
            <a:r>
              <a:rPr lang="zh-TW" altLang="en-US" sz="3200" u="sng" dirty="0" smtClean="0">
                <a:latin typeface="華康隸書體W7" pitchFamily="65" charset="-120"/>
                <a:ea typeface="華康隸書體W7" pitchFamily="65" charset="-120"/>
              </a:rPr>
              <a:t>延長工作時間工資之</a:t>
            </a:r>
            <a:r>
              <a:rPr lang="zh-TW" altLang="en-US" sz="3200" u="sng" dirty="0" smtClean="0">
                <a:solidFill>
                  <a:srgbClr val="FF0000"/>
                </a:solidFill>
                <a:latin typeface="華康隸書體W7" pitchFamily="65" charset="-120"/>
                <a:ea typeface="華康隸書體W7" pitchFamily="65" charset="-120"/>
              </a:rPr>
              <a:t>義務</a:t>
            </a:r>
            <a:r>
              <a:rPr lang="zh-TW" altLang="en-US" sz="3200" u="sng" dirty="0" smtClean="0">
                <a:latin typeface="華康隸書體W7" pitchFamily="65" charset="-120"/>
                <a:ea typeface="華康隸書體W7" pitchFamily="65" charset="-120"/>
              </a:rPr>
              <a:t>，且</a:t>
            </a:r>
            <a:r>
              <a:rPr lang="zh-TW" altLang="en-US" sz="3200" u="sng" dirty="0" smtClean="0">
                <a:solidFill>
                  <a:srgbClr val="0000FF"/>
                </a:solidFill>
                <a:latin typeface="華康隸書體W7" pitchFamily="65" charset="-120"/>
                <a:ea typeface="華康隸書體W7" pitchFamily="65" charset="-120"/>
              </a:rPr>
              <a:t>不因雇主採取加班申請制而有所不同</a:t>
            </a:r>
            <a:r>
              <a:rPr lang="zh-TW" altLang="zh-TW" sz="3200" b="0" dirty="0" smtClean="0">
                <a:latin typeface="華康隸書體W7" pitchFamily="65" charset="-120"/>
                <a:ea typeface="華康隸書體W7" pitchFamily="65" charset="-120"/>
              </a:rPr>
              <a:t>。 </a:t>
            </a:r>
            <a:r>
              <a:rPr lang="en-US" altLang="zh-TW" sz="3200" b="0" dirty="0" smtClean="0">
                <a:latin typeface="華康隸書體W7" pitchFamily="65" charset="-120"/>
                <a:ea typeface="華康隸書體W7" pitchFamily="65" charset="-120"/>
              </a:rPr>
              <a:t> </a:t>
            </a:r>
            <a:endParaRPr lang="zh-TW" altLang="en-US" sz="3200" b="0" dirty="0">
              <a:latin typeface="華康隸書體W7" pitchFamily="65" charset="-120"/>
              <a:ea typeface="華康隸書體W7" pitchFamily="65" charset="-120"/>
            </a:endParaRPr>
          </a:p>
        </p:txBody>
      </p:sp>
      <p:pic>
        <p:nvPicPr>
          <p:cNvPr id="1032" name="Picture 8" descr="說明用圖案"/>
          <p:cNvPicPr>
            <a:picLocks noChangeAspect="1" noChangeArrowheads="1"/>
          </p:cNvPicPr>
          <p:nvPr/>
        </p:nvPicPr>
        <p:blipFill>
          <a:blip r:embed="rId4" cstate="print"/>
          <a:srcRect/>
          <a:stretch>
            <a:fillRect/>
          </a:stretch>
        </p:blipFill>
        <p:spPr bwMode="auto">
          <a:xfrm>
            <a:off x="6207125" y="236538"/>
            <a:ext cx="2632075" cy="525462"/>
          </a:xfrm>
          <a:prstGeom prst="rect">
            <a:avLst/>
          </a:prstGeom>
          <a:noFill/>
          <a:ln w="9525">
            <a:noFill/>
            <a:miter lim="800000"/>
            <a:headEnd/>
            <a:tailEnd/>
          </a:ln>
        </p:spPr>
      </p:pic>
      <p:sp>
        <p:nvSpPr>
          <p:cNvPr id="1033" name="Text Box 9"/>
          <p:cNvSpPr txBox="1">
            <a:spLocks noChangeArrowheads="1"/>
          </p:cNvSpPr>
          <p:nvPr/>
        </p:nvSpPr>
        <p:spPr bwMode="auto">
          <a:xfrm>
            <a:off x="6804248" y="304800"/>
            <a:ext cx="2016224" cy="400110"/>
          </a:xfrm>
          <a:prstGeom prst="rect">
            <a:avLst/>
          </a:prstGeom>
          <a:noFill/>
          <a:ln w="9525">
            <a:noFill/>
            <a:miter lim="800000"/>
            <a:headEnd/>
            <a:tailEnd/>
          </a:ln>
        </p:spPr>
        <p:txBody>
          <a:bodyPr wrap="square">
            <a:spAutoFit/>
          </a:bodyPr>
          <a:lstStyle/>
          <a:p>
            <a:r>
              <a:rPr lang="zh-TW" altLang="en-US" sz="2000" b="1" dirty="0" smtClean="0">
                <a:solidFill>
                  <a:srgbClr val="FF0000"/>
                </a:solidFill>
                <a:latin typeface="Times New Roman" pitchFamily="18" charset="0"/>
                <a:ea typeface="標楷體" pitchFamily="65" charset="-120"/>
              </a:rPr>
              <a:t>案例</a:t>
            </a:r>
            <a:r>
              <a:rPr lang="zh-TW" altLang="en-US" sz="2000" b="1" smtClean="0">
                <a:solidFill>
                  <a:srgbClr val="FF0000"/>
                </a:solidFill>
                <a:latin typeface="Times New Roman" pitchFamily="18" charset="0"/>
                <a:ea typeface="標楷體" pitchFamily="65" charset="-120"/>
              </a:rPr>
              <a:t>分享</a:t>
            </a:r>
            <a:r>
              <a:rPr lang="en-US" altLang="zh-TW" sz="2000" b="1" dirty="0" smtClean="0">
                <a:solidFill>
                  <a:srgbClr val="FF0000"/>
                </a:solidFill>
                <a:latin typeface="Times New Roman" pitchFamily="18" charset="0"/>
                <a:ea typeface="標楷體" pitchFamily="65" charset="-120"/>
              </a:rPr>
              <a:t>(</a:t>
            </a:r>
            <a:r>
              <a:rPr lang="zh-TW" altLang="en-US" sz="2000" b="1" dirty="0" smtClean="0">
                <a:solidFill>
                  <a:srgbClr val="FF0000"/>
                </a:solidFill>
                <a:latin typeface="Times New Roman" pitchFamily="18" charset="0"/>
                <a:ea typeface="標楷體" pitchFamily="65" charset="-120"/>
              </a:rPr>
              <a:t>二審</a:t>
            </a:r>
            <a:r>
              <a:rPr lang="en-US" altLang="zh-TW" sz="2000" b="1" dirty="0" smtClean="0">
                <a:solidFill>
                  <a:srgbClr val="FF0000"/>
                </a:solidFill>
                <a:latin typeface="Times New Roman" pitchFamily="18" charset="0"/>
                <a:ea typeface="標楷體" pitchFamily="65" charset="-120"/>
              </a:rPr>
              <a:t>)</a:t>
            </a:r>
            <a:endParaRPr lang="zh-TW" altLang="en-US" sz="2000" b="1" dirty="0">
              <a:solidFill>
                <a:srgbClr val="FF0000"/>
              </a:solidFill>
              <a:latin typeface="Times New Roman" pitchFamily="18" charset="0"/>
              <a:ea typeface="標楷體" pitchFamily="65" charset="-120"/>
            </a:endParaRPr>
          </a:p>
        </p:txBody>
      </p:sp>
      <p:sp>
        <p:nvSpPr>
          <p:cNvPr id="192522" name="Text Box 10"/>
          <p:cNvSpPr txBox="1">
            <a:spLocks noChangeArrowheads="1"/>
          </p:cNvSpPr>
          <p:nvPr/>
        </p:nvSpPr>
        <p:spPr bwMode="auto">
          <a:xfrm>
            <a:off x="251520" y="765175"/>
            <a:ext cx="8712968" cy="719138"/>
          </a:xfrm>
          <a:prstGeom prst="rect">
            <a:avLst/>
          </a:prstGeom>
          <a:gradFill rotWithShape="1">
            <a:gsLst>
              <a:gs pos="0">
                <a:srgbClr val="FFFFFF"/>
              </a:gs>
              <a:gs pos="100000">
                <a:srgbClr val="CCFFFF"/>
              </a:gs>
            </a:gsLst>
            <a:lin ang="5400000" scaled="1"/>
          </a:gradFill>
          <a:ln w="9525">
            <a:noFill/>
            <a:miter lim="800000"/>
            <a:headEnd/>
            <a:tailEnd/>
          </a:ln>
        </p:spPr>
        <p:txBody>
          <a:bodyPr/>
          <a:lstStyle/>
          <a:p>
            <a:pPr>
              <a:defRPr/>
            </a:pPr>
            <a:r>
              <a:rPr lang="zh-TW" altLang="en-US" sz="4000" b="1" dirty="0" smtClean="0">
                <a:solidFill>
                  <a:srgbClr val="008000"/>
                </a:solidFill>
                <a:effectLst>
                  <a:outerShdw blurRad="38100" dist="38100" dir="2700000" algn="tl">
                    <a:srgbClr val="C0C0C0"/>
                  </a:outerShdw>
                </a:effectLst>
                <a:latin typeface="Times New Roman" pitchFamily="18" charset="0"/>
                <a:ea typeface="標楷體" pitchFamily="65" charset="-120"/>
              </a:rPr>
              <a:t>勞檢被開罰   再上訴法院   北市府勝訴</a:t>
            </a:r>
            <a:endParaRPr lang="zh-TW" altLang="en-US" sz="4000" b="1" dirty="0">
              <a:solidFill>
                <a:srgbClr val="008000"/>
              </a:solidFill>
              <a:effectLst>
                <a:outerShdw blurRad="38100" dist="38100" dir="2700000" algn="tl">
                  <a:srgbClr val="C0C0C0"/>
                </a:outerShdw>
              </a:effectLst>
              <a:latin typeface="Times New Roman" pitchFamily="18" charset="0"/>
              <a:ea typeface="標楷體" pitchFamily="65" charset="-120"/>
            </a:endParaRPr>
          </a:p>
        </p:txBody>
      </p:sp>
      <p:sp>
        <p:nvSpPr>
          <p:cNvPr id="11" name="橢圓 10"/>
          <p:cNvSpPr/>
          <p:nvPr/>
        </p:nvSpPr>
        <p:spPr bwMode="auto">
          <a:xfrm>
            <a:off x="214282" y="4071943"/>
            <a:ext cx="6643734" cy="571504"/>
          </a:xfrm>
          <a:prstGeom prst="ellipse">
            <a:avLst/>
          </a:prstGeom>
          <a:noFill/>
          <a:ln cmpd="dbl">
            <a:solidFill>
              <a:srgbClr val="FF0000"/>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eaLnBrk="0" hangingPunct="0">
              <a:defRPr/>
            </a:pPr>
            <a:endParaRPr kumimoji="0" lang="zh-TW" altLang="en-US" sz="2400" dirty="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192517"/>
                                        </p:tgtEl>
                                        <p:attrNameLst>
                                          <p:attrName>style.visibility</p:attrName>
                                        </p:attrNameLst>
                                      </p:cBhvr>
                                      <p:to>
                                        <p:strVal val="visible"/>
                                      </p:to>
                                    </p:set>
                                    <p:animEffect transition="in" filter="fade">
                                      <p:cBhvr>
                                        <p:cTn id="7" dur="500"/>
                                        <p:tgtEl>
                                          <p:spTgt spid="192517"/>
                                        </p:tgtEl>
                                      </p:cBhvr>
                                    </p:animEffect>
                                    <p:anim calcmode="lin" valueType="num">
                                      <p:cBhvr>
                                        <p:cTn id="8" dur="500" fill="hold"/>
                                        <p:tgtEl>
                                          <p:spTgt spid="192517"/>
                                        </p:tgtEl>
                                        <p:attrNameLst>
                                          <p:attrName>style.rotation</p:attrName>
                                        </p:attrNameLst>
                                      </p:cBhvr>
                                      <p:tavLst>
                                        <p:tav tm="0">
                                          <p:val>
                                            <p:fltVal val="720"/>
                                          </p:val>
                                        </p:tav>
                                        <p:tav tm="100000">
                                          <p:val>
                                            <p:fltVal val="0"/>
                                          </p:val>
                                        </p:tav>
                                      </p:tavLst>
                                    </p:anim>
                                    <p:anim calcmode="lin" valueType="num">
                                      <p:cBhvr>
                                        <p:cTn id="9" dur="500" fill="hold"/>
                                        <p:tgtEl>
                                          <p:spTgt spid="192517"/>
                                        </p:tgtEl>
                                        <p:attrNameLst>
                                          <p:attrName>ppt_h</p:attrName>
                                        </p:attrNameLst>
                                      </p:cBhvr>
                                      <p:tavLst>
                                        <p:tav tm="0">
                                          <p:val>
                                            <p:fltVal val="0"/>
                                          </p:val>
                                        </p:tav>
                                        <p:tav tm="100000">
                                          <p:val>
                                            <p:strVal val="#ppt_h"/>
                                          </p:val>
                                        </p:tav>
                                      </p:tavLst>
                                    </p:anim>
                                    <p:anim calcmode="lin" valueType="num">
                                      <p:cBhvr>
                                        <p:cTn id="10" dur="500" fill="hold"/>
                                        <p:tgtEl>
                                          <p:spTgt spid="192517"/>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48" presetClass="entr" presetSubtype="0" accel="50000" fill="hold" grpId="0" nodeType="afterEffect">
                                  <p:stCondLst>
                                    <p:cond delay="0"/>
                                  </p:stCondLst>
                                  <p:childTnLst>
                                    <p:set>
                                      <p:cBhvr>
                                        <p:cTn id="13" dur="1" fill="hold">
                                          <p:stCondLst>
                                            <p:cond delay="0"/>
                                          </p:stCondLst>
                                        </p:cTn>
                                        <p:tgtEl>
                                          <p:spTgt spid="192519"/>
                                        </p:tgtEl>
                                        <p:attrNameLst>
                                          <p:attrName>style.visibility</p:attrName>
                                        </p:attrNameLst>
                                      </p:cBhvr>
                                      <p:to>
                                        <p:strVal val="visible"/>
                                      </p:to>
                                    </p:set>
                                    <p:anim calcmode="lin" valueType="num">
                                      <p:cBhvr>
                                        <p:cTn id="14" dur="500" fill="hold"/>
                                        <p:tgtEl>
                                          <p:spTgt spid="19251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500" fill="hold"/>
                                        <p:tgtEl>
                                          <p:spTgt spid="192519"/>
                                        </p:tgtEl>
                                        <p:attrNameLst>
                                          <p:attrName>ppt_x</p:attrName>
                                        </p:attrNameLst>
                                      </p:cBhvr>
                                      <p:tavLst>
                                        <p:tav tm="0">
                                          <p:val>
                                            <p:fltVal val="-1"/>
                                          </p:val>
                                        </p:tav>
                                        <p:tav tm="50000">
                                          <p:val>
                                            <p:fltVal val="0.95"/>
                                          </p:val>
                                        </p:tav>
                                        <p:tav tm="100000">
                                          <p:val>
                                            <p:strVal val="#ppt_x"/>
                                          </p:val>
                                        </p:tav>
                                      </p:tavLst>
                                    </p:anim>
                                    <p:anim calcmode="lin" valueType="num">
                                      <p:cBhvr>
                                        <p:cTn id="16" dur="500" fill="hold"/>
                                        <p:tgtEl>
                                          <p:spTgt spid="192519"/>
                                        </p:tgtEl>
                                        <p:attrNameLst>
                                          <p:attrName>ppt_y</p:attrName>
                                        </p:attrNameLst>
                                      </p:cBhvr>
                                      <p:tavLst>
                                        <p:tav tm="0">
                                          <p:val>
                                            <p:strVal val="#ppt_y"/>
                                          </p:val>
                                        </p:tav>
                                        <p:tav tm="100000">
                                          <p:val>
                                            <p:strVal val="#ppt_y"/>
                                          </p:val>
                                        </p:tav>
                                      </p:tavLst>
                                    </p:anim>
                                    <p:animEffect transition="in" filter="fade">
                                      <p:cBhvr>
                                        <p:cTn id="17" dur="500"/>
                                        <p:tgtEl>
                                          <p:spTgt spid="192519"/>
                                        </p:tgtEl>
                                      </p:cBhvr>
                                    </p:animEffect>
                                  </p:childTnLst>
                                </p:cTn>
                              </p:par>
                            </p:childTnLst>
                          </p:cTn>
                        </p:par>
                        <p:par>
                          <p:cTn id="18" fill="hold">
                            <p:stCondLst>
                              <p:cond delay="1000"/>
                            </p:stCondLst>
                            <p:childTnLst>
                              <p:par>
                                <p:cTn id="19" presetID="34" presetClass="entr" presetSubtype="0" fill="hold" grpId="0" nodeType="afterEffect">
                                  <p:stCondLst>
                                    <p:cond delay="0"/>
                                  </p:stCondLst>
                                  <p:childTnLst>
                                    <p:set>
                                      <p:cBhvr>
                                        <p:cTn id="20" dur="1" fill="hold">
                                          <p:stCondLst>
                                            <p:cond delay="0"/>
                                          </p:stCondLst>
                                        </p:cTn>
                                        <p:tgtEl>
                                          <p:spTgt spid="192522"/>
                                        </p:tgtEl>
                                        <p:attrNameLst>
                                          <p:attrName>style.visibility</p:attrName>
                                        </p:attrNameLst>
                                      </p:cBhvr>
                                      <p:to>
                                        <p:strVal val="visible"/>
                                      </p:to>
                                    </p:set>
                                    <p:anim from="(-#ppt_w/2)" to="(#ppt_x)" calcmode="lin" valueType="num">
                                      <p:cBhvr>
                                        <p:cTn id="21" dur="300" fill="hold">
                                          <p:stCondLst>
                                            <p:cond delay="0"/>
                                          </p:stCondLst>
                                        </p:cTn>
                                        <p:tgtEl>
                                          <p:spTgt spid="192522"/>
                                        </p:tgtEl>
                                        <p:attrNameLst>
                                          <p:attrName>ppt_x</p:attrName>
                                        </p:attrNameLst>
                                      </p:cBhvr>
                                    </p:anim>
                                    <p:anim from="0" to="-1.0" calcmode="lin" valueType="num">
                                      <p:cBhvr>
                                        <p:cTn id="22" dur="100" decel="50000" autoRev="1" fill="hold">
                                          <p:stCondLst>
                                            <p:cond delay="300"/>
                                          </p:stCondLst>
                                        </p:cTn>
                                        <p:tgtEl>
                                          <p:spTgt spid="192522"/>
                                        </p:tgtEl>
                                        <p:attrNameLst>
                                          <p:attrName>xshear</p:attrName>
                                        </p:attrNameLst>
                                      </p:cBhvr>
                                    </p:anim>
                                    <p:animScale>
                                      <p:cBhvr>
                                        <p:cTn id="23" dur="100" decel="100000" autoRev="1" fill="hold">
                                          <p:stCondLst>
                                            <p:cond delay="300"/>
                                          </p:stCondLst>
                                        </p:cTn>
                                        <p:tgtEl>
                                          <p:spTgt spid="192522"/>
                                        </p:tgtEl>
                                      </p:cBhvr>
                                      <p:from x="100000" y="100000"/>
                                      <p:to x="80000" y="100000"/>
                                    </p:animScale>
                                    <p:anim by="(#ppt_h/3+#ppt_w*0.1)" calcmode="lin" valueType="num">
                                      <p:cBhvr additive="sum">
                                        <p:cTn id="24" dur="100" decel="100000" autoRev="1" fill="hold">
                                          <p:stCondLst>
                                            <p:cond delay="300"/>
                                          </p:stCondLst>
                                        </p:cTn>
                                        <p:tgtEl>
                                          <p:spTgt spid="192522"/>
                                        </p:tgtEl>
                                        <p:attrNameLst>
                                          <p:attrName>ppt_x</p:attrName>
                                        </p:attrNameLst>
                                      </p:cBhvr>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9" grpId="0"/>
      <p:bldP spid="192522"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p:cNvSpPr>
          <p:nvPr/>
        </p:nvSpPr>
        <p:spPr bwMode="auto">
          <a:xfrm>
            <a:off x="1403350" y="5084763"/>
            <a:ext cx="6400800" cy="709612"/>
          </a:xfrm>
          <a:prstGeom prst="rect">
            <a:avLst/>
          </a:prstGeom>
          <a:noFill/>
          <a:ln w="9525">
            <a:noFill/>
            <a:miter lim="800000"/>
            <a:headEnd/>
            <a:tailEnd/>
          </a:ln>
        </p:spPr>
        <p:txBody>
          <a:bodyPr/>
          <a:lstStyle/>
          <a:p>
            <a:pPr>
              <a:spcBef>
                <a:spcPct val="20000"/>
              </a:spcBef>
              <a:defRPr/>
            </a:pPr>
            <a:r>
              <a:rPr lang="zh-TW" altLang="en-US" sz="3200" dirty="0">
                <a:solidFill>
                  <a:srgbClr val="000000"/>
                </a:solidFill>
                <a:effectLst>
                  <a:outerShdw blurRad="38100" dist="38100" dir="2700000" algn="tl">
                    <a:srgbClr val="000000"/>
                  </a:outerShdw>
                </a:effectLst>
                <a:latin typeface="Arial" charset="0"/>
              </a:rPr>
              <a:t>請跟我來</a:t>
            </a:r>
            <a:r>
              <a:rPr lang="en-US" altLang="zh-TW" sz="3200" dirty="0">
                <a:solidFill>
                  <a:srgbClr val="000000"/>
                </a:solidFill>
                <a:effectLst>
                  <a:outerShdw blurRad="38100" dist="38100" dir="2700000" algn="tl">
                    <a:srgbClr val="000000"/>
                  </a:outerShdw>
                </a:effectLst>
                <a:latin typeface="Arial" charset="0"/>
              </a:rPr>
              <a:t>…</a:t>
            </a:r>
          </a:p>
        </p:txBody>
      </p:sp>
      <p:pic>
        <p:nvPicPr>
          <p:cNvPr id="29699" name="Picture 18" descr="032.gif (6869 bytes)"/>
          <p:cNvPicPr>
            <a:picLocks noChangeAspect="1" noChangeArrowheads="1" noCrop="1"/>
          </p:cNvPicPr>
          <p:nvPr/>
        </p:nvPicPr>
        <p:blipFill>
          <a:blip r:embed="rId2" cstate="print"/>
          <a:srcRect/>
          <a:stretch>
            <a:fillRect/>
          </a:stretch>
        </p:blipFill>
        <p:spPr bwMode="auto">
          <a:xfrm>
            <a:off x="7380288" y="3213100"/>
            <a:ext cx="914400" cy="762000"/>
          </a:xfrm>
          <a:prstGeom prst="rect">
            <a:avLst/>
          </a:prstGeom>
          <a:noFill/>
          <a:ln w="9525">
            <a:noFill/>
            <a:miter lim="800000"/>
            <a:headEnd/>
            <a:tailEnd/>
          </a:ln>
        </p:spPr>
      </p:pic>
      <p:pic>
        <p:nvPicPr>
          <p:cNvPr id="29700" name="Picture 18" descr="032.gif (6869 bytes)"/>
          <p:cNvPicPr>
            <a:picLocks noChangeAspect="1" noChangeArrowheads="1" noCrop="1"/>
          </p:cNvPicPr>
          <p:nvPr/>
        </p:nvPicPr>
        <p:blipFill>
          <a:blip r:embed="rId2" cstate="print"/>
          <a:srcRect/>
          <a:stretch>
            <a:fillRect/>
          </a:stretch>
        </p:blipFill>
        <p:spPr bwMode="auto">
          <a:xfrm>
            <a:off x="6659563" y="3716338"/>
            <a:ext cx="1223962" cy="1049337"/>
          </a:xfrm>
          <a:prstGeom prst="rect">
            <a:avLst/>
          </a:prstGeom>
          <a:noFill/>
          <a:ln w="9525">
            <a:noFill/>
            <a:miter lim="800000"/>
            <a:headEnd/>
            <a:tailEnd/>
          </a:ln>
        </p:spPr>
      </p:pic>
      <p:pic>
        <p:nvPicPr>
          <p:cNvPr id="29701" name="Picture 18" descr="032.gif (6869 bytes)"/>
          <p:cNvPicPr>
            <a:picLocks noChangeAspect="1" noChangeArrowheads="1" noCrop="1"/>
          </p:cNvPicPr>
          <p:nvPr/>
        </p:nvPicPr>
        <p:blipFill>
          <a:blip r:embed="rId2" cstate="print"/>
          <a:srcRect/>
          <a:stretch>
            <a:fillRect/>
          </a:stretch>
        </p:blipFill>
        <p:spPr bwMode="auto">
          <a:xfrm>
            <a:off x="5940425" y="4437063"/>
            <a:ext cx="1582738" cy="1336675"/>
          </a:xfrm>
          <a:prstGeom prst="rect">
            <a:avLst/>
          </a:prstGeom>
          <a:noFill/>
          <a:ln w="9525">
            <a:noFill/>
            <a:miter lim="800000"/>
            <a:headEnd/>
            <a:tailEnd/>
          </a:ln>
        </p:spPr>
      </p:pic>
      <p:pic>
        <p:nvPicPr>
          <p:cNvPr id="29702" name="Picture 20" descr="006.gif (5328 bytes)">
            <a:hlinkClick r:id="rId3" action="ppaction://hlinkpres?slideindex=1&amp;slidetitle="/>
          </p:cNvPr>
          <p:cNvPicPr>
            <a:picLocks noChangeAspect="1" noChangeArrowheads="1" noCrop="1"/>
          </p:cNvPicPr>
          <p:nvPr/>
        </p:nvPicPr>
        <p:blipFill>
          <a:blip r:embed="rId4" cstate="print"/>
          <a:srcRect/>
          <a:stretch>
            <a:fillRect/>
          </a:stretch>
        </p:blipFill>
        <p:spPr bwMode="auto">
          <a:xfrm>
            <a:off x="827088" y="2565400"/>
            <a:ext cx="1357312" cy="1357313"/>
          </a:xfrm>
          <a:prstGeom prst="rect">
            <a:avLst/>
          </a:prstGeom>
          <a:noFill/>
          <a:ln w="9525">
            <a:noFill/>
            <a:miter lim="800000"/>
            <a:headEnd/>
            <a:tailEnd/>
          </a:ln>
        </p:spPr>
      </p:pic>
      <p:sp>
        <p:nvSpPr>
          <p:cNvPr id="29703" name="副標題 2"/>
          <p:cNvSpPr>
            <a:spLocks/>
          </p:cNvSpPr>
          <p:nvPr/>
        </p:nvSpPr>
        <p:spPr bwMode="auto">
          <a:xfrm>
            <a:off x="1042988" y="836613"/>
            <a:ext cx="7129462" cy="1150937"/>
          </a:xfrm>
          <a:prstGeom prst="rect">
            <a:avLst/>
          </a:prstGeom>
          <a:noFill/>
          <a:ln w="9525">
            <a:noFill/>
            <a:miter lim="800000"/>
            <a:headEnd/>
            <a:tailEnd/>
          </a:ln>
        </p:spPr>
        <p:txBody>
          <a:bodyPr/>
          <a:lstStyle/>
          <a:p>
            <a:pPr>
              <a:spcBef>
                <a:spcPct val="20000"/>
              </a:spcBef>
            </a:pPr>
            <a:r>
              <a:rPr lang="zh-TW" altLang="en-US" sz="6600" dirty="0" smtClean="0">
                <a:solidFill>
                  <a:srgbClr val="000099"/>
                </a:solidFill>
                <a:sym typeface="Wingdings 2" pitchFamily="18" charset="2"/>
              </a:rPr>
              <a:t>勞資會議</a:t>
            </a:r>
            <a:endParaRPr lang="zh-TW" altLang="en-US" sz="6600" dirty="0">
              <a:solidFill>
                <a:srgbClr val="000099"/>
              </a:solidFill>
              <a:sym typeface="Wingdings 2" pitchFamily="18" charset="2"/>
            </a:endParaRPr>
          </a:p>
        </p:txBody>
      </p:sp>
      <p:pic>
        <p:nvPicPr>
          <p:cNvPr id="29704" name="Picture 22" descr="0002.gif (10734 bytes)"/>
          <p:cNvPicPr>
            <a:picLocks noChangeAspect="1" noChangeArrowheads="1" noCrop="1"/>
          </p:cNvPicPr>
          <p:nvPr/>
        </p:nvPicPr>
        <p:blipFill>
          <a:blip r:embed="rId5" cstate="print"/>
          <a:srcRect/>
          <a:stretch>
            <a:fillRect/>
          </a:stretch>
        </p:blipFill>
        <p:spPr bwMode="auto">
          <a:xfrm>
            <a:off x="3348038" y="2133600"/>
            <a:ext cx="2519362" cy="2879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755650" y="333375"/>
            <a:ext cx="7345363" cy="366713"/>
          </a:xfrm>
          <a:prstGeom prst="rect">
            <a:avLst/>
          </a:prstGeom>
          <a:noFill/>
          <a:ln w="9525">
            <a:noFill/>
            <a:miter lim="800000"/>
            <a:headEnd/>
            <a:tailEnd/>
          </a:ln>
        </p:spPr>
        <p:txBody>
          <a:bodyPr>
            <a:spAutoFit/>
          </a:bodyPr>
          <a:lstStyle/>
          <a:p>
            <a:pPr>
              <a:spcBef>
                <a:spcPct val="50000"/>
              </a:spcBef>
            </a:pPr>
            <a:endParaRPr lang="zh-TW" altLang="zh-TW"/>
          </a:p>
        </p:txBody>
      </p:sp>
      <p:pic>
        <p:nvPicPr>
          <p:cNvPr id="35843" name="Picture 3" descr="說明用圖案"/>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82628" name="Text Box 4"/>
          <p:cNvSpPr txBox="1">
            <a:spLocks noChangeArrowheads="1"/>
          </p:cNvSpPr>
          <p:nvPr/>
        </p:nvSpPr>
        <p:spPr bwMode="auto">
          <a:xfrm>
            <a:off x="2285984" y="2000240"/>
            <a:ext cx="6324600" cy="4126621"/>
          </a:xfrm>
          <a:prstGeom prst="rect">
            <a:avLst/>
          </a:prstGeom>
          <a:noFill/>
          <a:ln w="38100">
            <a:noFill/>
            <a:miter lim="800000"/>
            <a:headEnd/>
            <a:tailEnd/>
          </a:ln>
        </p:spPr>
        <p:txBody>
          <a:bodyPr wrap="square" lIns="102302" tIns="92636" rIns="102302" bIns="92636">
            <a:spAutoFit/>
          </a:bodyPr>
          <a:lstStyle/>
          <a:p>
            <a:pPr algn="l"/>
            <a:r>
              <a:rPr lang="zh-TW" altLang="en-US" sz="3200" dirty="0" smtClean="0"/>
              <a:t>一、變形工時</a:t>
            </a:r>
            <a:endParaRPr lang="en-US" altLang="zh-TW" sz="3200" dirty="0" smtClean="0"/>
          </a:p>
          <a:p>
            <a:pPr algn="l"/>
            <a:endParaRPr lang="en-US" altLang="zh-TW" sz="3200" u="sng" dirty="0" smtClean="0"/>
          </a:p>
          <a:p>
            <a:pPr algn="l"/>
            <a:r>
              <a:rPr lang="zh-TW" altLang="en-US" sz="3200" dirty="0" smtClean="0"/>
              <a:t>二、延長工時</a:t>
            </a:r>
            <a:endParaRPr lang="en-US" altLang="zh-TW" sz="3200" dirty="0" smtClean="0"/>
          </a:p>
          <a:p>
            <a:pPr algn="l"/>
            <a:endParaRPr lang="en-US" altLang="zh-TW" sz="3200" dirty="0" smtClean="0"/>
          </a:p>
          <a:p>
            <a:pPr algn="l"/>
            <a:r>
              <a:rPr lang="zh-TW" altLang="en-US" sz="3200" dirty="0" smtClean="0"/>
              <a:t>三、女工夜間工作</a:t>
            </a:r>
            <a:endParaRPr lang="en-US" altLang="zh-TW" sz="3200" dirty="0" smtClean="0"/>
          </a:p>
          <a:p>
            <a:pPr algn="l"/>
            <a:endParaRPr lang="en-US" altLang="zh-TW" sz="3200" dirty="0" smtClean="0">
              <a:solidFill>
                <a:srgbClr val="0000FF"/>
              </a:solidFill>
            </a:endParaRPr>
          </a:p>
          <a:p>
            <a:pPr algn="l"/>
            <a:r>
              <a:rPr lang="zh-TW" altLang="en-US" sz="3200" dirty="0" smtClean="0">
                <a:solidFill>
                  <a:srgbClr val="0000FF"/>
                </a:solidFill>
              </a:rPr>
              <a:t>四、三個月加班工時總量管制</a:t>
            </a:r>
            <a:endParaRPr lang="en-US" altLang="zh-TW" sz="3200" dirty="0" smtClean="0">
              <a:solidFill>
                <a:srgbClr val="0000FF"/>
              </a:solidFill>
            </a:endParaRPr>
          </a:p>
          <a:p>
            <a:endParaRPr lang="zh-TW" altLang="en-US" sz="3200" dirty="0"/>
          </a:p>
        </p:txBody>
      </p:sp>
      <p:sp>
        <p:nvSpPr>
          <p:cNvPr id="5" name="Text Box 4"/>
          <p:cNvSpPr txBox="1">
            <a:spLocks noChangeArrowheads="1"/>
          </p:cNvSpPr>
          <p:nvPr/>
        </p:nvSpPr>
        <p:spPr bwMode="auto">
          <a:xfrm>
            <a:off x="1857356" y="714356"/>
            <a:ext cx="7010400" cy="1221211"/>
          </a:xfrm>
          <a:prstGeom prst="rect">
            <a:avLst/>
          </a:prstGeom>
          <a:noFill/>
          <a:ln w="38100">
            <a:noFill/>
            <a:miter lim="800000"/>
            <a:headEnd/>
            <a:tailEnd/>
          </a:ln>
        </p:spPr>
        <p:txBody>
          <a:bodyPr wrap="square" lIns="102302" tIns="92636" rIns="102302" bIns="92636">
            <a:spAutoFit/>
          </a:bodyPr>
          <a:lstStyle/>
          <a:p>
            <a:pPr marL="342900" indent="-342900">
              <a:lnSpc>
                <a:spcPct val="140000"/>
              </a:lnSpc>
              <a:spcBef>
                <a:spcPct val="20000"/>
              </a:spcBef>
            </a:pPr>
            <a:r>
              <a:rPr lang="zh-TW" altLang="en-US" sz="4800" dirty="0" smtClean="0">
                <a:solidFill>
                  <a:srgbClr val="FF0000"/>
                </a:solidFill>
                <a:latin typeface="標楷體" pitchFamily="65" charset="-120"/>
                <a:sym typeface="Wingdings 2" pitchFamily="18" charset="2"/>
              </a:rPr>
              <a:t>需經勞資會議同意事項</a:t>
            </a:r>
            <a:r>
              <a:rPr lang="en-US" altLang="zh-TW" sz="4800" dirty="0" smtClean="0">
                <a:solidFill>
                  <a:srgbClr val="FF0000"/>
                </a:solidFill>
                <a:latin typeface="標楷體" pitchFamily="65" charset="-120"/>
                <a:sym typeface="Wingdings 2" pitchFamily="18" charset="2"/>
              </a:rPr>
              <a:t>-1</a:t>
            </a:r>
            <a:endParaRPr lang="zh-TW" altLang="zh-TW" sz="4800" dirty="0">
              <a:solidFill>
                <a:srgbClr val="FF0000"/>
              </a:solidFill>
              <a:latin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2628"/>
                                        </p:tgtEl>
                                        <p:attrNameLst>
                                          <p:attrName>style.visibility</p:attrName>
                                        </p:attrNameLst>
                                      </p:cBhvr>
                                      <p:to>
                                        <p:strVal val="visible"/>
                                      </p:to>
                                    </p:set>
                                    <p:animEffect transition="in" filter="blinds(horizontal)">
                                      <p:cBhvr>
                                        <p:cTn id="7" dur="500"/>
                                        <p:tgtEl>
                                          <p:spTgt spid="282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755650" y="333375"/>
            <a:ext cx="7345363" cy="366713"/>
          </a:xfrm>
          <a:prstGeom prst="rect">
            <a:avLst/>
          </a:prstGeom>
          <a:noFill/>
          <a:ln w="9525">
            <a:noFill/>
            <a:miter lim="800000"/>
            <a:headEnd/>
            <a:tailEnd/>
          </a:ln>
        </p:spPr>
        <p:txBody>
          <a:bodyPr>
            <a:spAutoFit/>
          </a:bodyPr>
          <a:lstStyle/>
          <a:p>
            <a:pPr>
              <a:spcBef>
                <a:spcPct val="50000"/>
              </a:spcBef>
            </a:pPr>
            <a:endParaRPr lang="zh-TW" altLang="zh-TW"/>
          </a:p>
        </p:txBody>
      </p:sp>
      <p:pic>
        <p:nvPicPr>
          <p:cNvPr id="35843" name="Picture 3" descr="說明用圖案"/>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82628" name="Text Box 4"/>
          <p:cNvSpPr txBox="1">
            <a:spLocks noChangeArrowheads="1"/>
          </p:cNvSpPr>
          <p:nvPr/>
        </p:nvSpPr>
        <p:spPr bwMode="auto">
          <a:xfrm>
            <a:off x="2285984" y="1857364"/>
            <a:ext cx="6324600" cy="4372843"/>
          </a:xfrm>
          <a:prstGeom prst="rect">
            <a:avLst/>
          </a:prstGeom>
          <a:noFill/>
          <a:ln w="38100">
            <a:noFill/>
            <a:miter lim="800000"/>
            <a:headEnd/>
            <a:tailEnd/>
          </a:ln>
        </p:spPr>
        <p:txBody>
          <a:bodyPr wrap="square" lIns="102302" tIns="92636" rIns="102302" bIns="92636">
            <a:spAutoFit/>
          </a:bodyPr>
          <a:lstStyle/>
          <a:p>
            <a:pPr algn="l"/>
            <a:r>
              <a:rPr lang="zh-TW" altLang="en-US" sz="3200" dirty="0" smtClean="0">
                <a:solidFill>
                  <a:srgbClr val="0000FF"/>
                </a:solidFill>
              </a:rPr>
              <a:t>五、</a:t>
            </a:r>
            <a:r>
              <a:rPr lang="zh-TW" altLang="zh-TW" sz="3200" dirty="0" smtClean="0">
                <a:solidFill>
                  <a:srgbClr val="0000FF"/>
                </a:solidFill>
              </a:rPr>
              <a:t>輪班間隔時間</a:t>
            </a:r>
            <a:r>
              <a:rPr lang="zh-TW" altLang="en-US" sz="3200" dirty="0" smtClean="0">
                <a:solidFill>
                  <a:srgbClr val="0000FF"/>
                </a:solidFill>
              </a:rPr>
              <a:t>少於</a:t>
            </a:r>
            <a:r>
              <a:rPr lang="en-US" altLang="zh-TW" sz="3200" dirty="0" smtClean="0">
                <a:solidFill>
                  <a:srgbClr val="0000FF"/>
                </a:solidFill>
              </a:rPr>
              <a:t>11</a:t>
            </a:r>
            <a:r>
              <a:rPr lang="zh-TW" altLang="en-US" sz="3200" dirty="0" smtClean="0">
                <a:solidFill>
                  <a:srgbClr val="0000FF"/>
                </a:solidFill>
              </a:rPr>
              <a:t>小時</a:t>
            </a:r>
            <a:endParaRPr lang="en-US" altLang="zh-TW" sz="3200" dirty="0" smtClean="0">
              <a:solidFill>
                <a:srgbClr val="0000FF"/>
              </a:solidFill>
            </a:endParaRPr>
          </a:p>
          <a:p>
            <a:pPr algn="l"/>
            <a:endParaRPr lang="en-US" altLang="zh-TW" sz="2000" u="sng" dirty="0" smtClean="0">
              <a:solidFill>
                <a:srgbClr val="0000FF"/>
              </a:solidFill>
            </a:endParaRPr>
          </a:p>
          <a:p>
            <a:pPr algn="l"/>
            <a:r>
              <a:rPr lang="zh-TW" altLang="en-US" sz="3200" dirty="0" smtClean="0">
                <a:solidFill>
                  <a:srgbClr val="0000FF"/>
                </a:solidFill>
              </a:rPr>
              <a:t>六、</a:t>
            </a:r>
            <a:r>
              <a:rPr lang="en-US" altLang="zh-TW" sz="3200" dirty="0" smtClean="0">
                <a:solidFill>
                  <a:srgbClr val="0000FF"/>
                </a:solidFill>
              </a:rPr>
              <a:t>14</a:t>
            </a:r>
            <a:r>
              <a:rPr lang="zh-TW" altLang="en-US" sz="3200" dirty="0" smtClean="0">
                <a:solidFill>
                  <a:srgbClr val="0000FF"/>
                </a:solidFill>
              </a:rPr>
              <a:t>休</a:t>
            </a:r>
            <a:r>
              <a:rPr lang="en-US" altLang="zh-TW" sz="3200" dirty="0" smtClean="0">
                <a:solidFill>
                  <a:srgbClr val="0000FF"/>
                </a:solidFill>
              </a:rPr>
              <a:t>2</a:t>
            </a:r>
          </a:p>
          <a:p>
            <a:pPr algn="l"/>
            <a:endParaRPr lang="en-US" altLang="zh-TW" sz="2000" dirty="0" smtClean="0">
              <a:solidFill>
                <a:srgbClr val="0000FF"/>
              </a:solidFill>
            </a:endParaRPr>
          </a:p>
          <a:p>
            <a:pPr algn="l"/>
            <a:r>
              <a:rPr lang="zh-TW" altLang="en-US" sz="3200" dirty="0" smtClean="0"/>
              <a:t>七、僱用外籍勞工</a:t>
            </a:r>
            <a:endParaRPr lang="en-US" altLang="zh-TW" sz="3200" dirty="0" smtClean="0"/>
          </a:p>
          <a:p>
            <a:pPr algn="l"/>
            <a:endParaRPr lang="en-US" altLang="zh-TW" sz="2000" dirty="0" smtClean="0"/>
          </a:p>
          <a:p>
            <a:pPr algn="l"/>
            <a:r>
              <a:rPr lang="zh-TW" altLang="en-US" sz="3200" dirty="0" smtClean="0"/>
              <a:t>八、</a:t>
            </a:r>
            <a:r>
              <a:rPr lang="zh-TW" altLang="zh-TW" sz="3200" dirty="0" smtClean="0"/>
              <a:t>天然災害發生時（後）出勤</a:t>
            </a:r>
            <a:endParaRPr lang="en-US" altLang="zh-TW" sz="3200" dirty="0" smtClean="0"/>
          </a:p>
          <a:p>
            <a:pPr algn="l"/>
            <a:endParaRPr lang="en-US" altLang="zh-TW" sz="2000" dirty="0" smtClean="0"/>
          </a:p>
          <a:p>
            <a:pPr algn="l"/>
            <a:r>
              <a:rPr lang="zh-TW" altLang="en-US" sz="3200" dirty="0" smtClean="0"/>
              <a:t>九、工作規則部分條文</a:t>
            </a:r>
          </a:p>
          <a:p>
            <a:endParaRPr lang="zh-TW" altLang="en-US" sz="3200" dirty="0"/>
          </a:p>
        </p:txBody>
      </p:sp>
      <p:sp>
        <p:nvSpPr>
          <p:cNvPr id="5" name="Text Box 4"/>
          <p:cNvSpPr txBox="1">
            <a:spLocks noChangeArrowheads="1"/>
          </p:cNvSpPr>
          <p:nvPr/>
        </p:nvSpPr>
        <p:spPr bwMode="auto">
          <a:xfrm>
            <a:off x="1857356" y="714356"/>
            <a:ext cx="7086600" cy="1221211"/>
          </a:xfrm>
          <a:prstGeom prst="rect">
            <a:avLst/>
          </a:prstGeom>
          <a:noFill/>
          <a:ln w="38100">
            <a:noFill/>
            <a:miter lim="800000"/>
            <a:headEnd/>
            <a:tailEnd/>
          </a:ln>
        </p:spPr>
        <p:txBody>
          <a:bodyPr wrap="square" lIns="102302" tIns="92636" rIns="102302" bIns="92636">
            <a:spAutoFit/>
          </a:bodyPr>
          <a:lstStyle/>
          <a:p>
            <a:pPr marL="342900" indent="-342900">
              <a:lnSpc>
                <a:spcPct val="140000"/>
              </a:lnSpc>
              <a:spcBef>
                <a:spcPct val="20000"/>
              </a:spcBef>
            </a:pPr>
            <a:r>
              <a:rPr lang="zh-TW" altLang="en-US" sz="4800" dirty="0" smtClean="0">
                <a:solidFill>
                  <a:srgbClr val="FF0000"/>
                </a:solidFill>
                <a:latin typeface="標楷體" pitchFamily="65" charset="-120"/>
                <a:sym typeface="Wingdings 2" pitchFamily="18" charset="2"/>
              </a:rPr>
              <a:t>需經勞資會議同意事項</a:t>
            </a:r>
            <a:r>
              <a:rPr lang="en-US" altLang="zh-TW" sz="4800" dirty="0" smtClean="0">
                <a:solidFill>
                  <a:srgbClr val="FF0000"/>
                </a:solidFill>
                <a:latin typeface="標楷體" pitchFamily="65" charset="-120"/>
                <a:sym typeface="Wingdings 2" pitchFamily="18" charset="2"/>
              </a:rPr>
              <a:t>-2</a:t>
            </a:r>
            <a:endParaRPr lang="zh-TW" altLang="zh-TW" sz="4800" dirty="0">
              <a:solidFill>
                <a:srgbClr val="FF0000"/>
              </a:solidFill>
              <a:latin typeface="標楷體" pitchFamily="65" charset="-12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type="lt">
                                    <p:tmPct val="0"/>
                                  </p:iterate>
                                  <p:childTnLst>
                                    <p:set>
                                      <p:cBhvr>
                                        <p:cTn id="6" dur="1" fill="hold">
                                          <p:stCondLst>
                                            <p:cond delay="0"/>
                                          </p:stCondLst>
                                        </p:cTn>
                                        <p:tgtEl>
                                          <p:spTgt spid="282628"/>
                                        </p:tgtEl>
                                        <p:attrNameLst>
                                          <p:attrName>style.visibility</p:attrName>
                                        </p:attrNameLst>
                                      </p:cBhvr>
                                      <p:to>
                                        <p:strVal val="visible"/>
                                      </p:to>
                                    </p:set>
                                    <p:animEffect transition="in" filter="blinds(horizontal)">
                                      <p:cBhvr>
                                        <p:cTn id="7" dur="500"/>
                                        <p:tgtEl>
                                          <p:spTgt spid="282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755650" y="333375"/>
            <a:ext cx="7345363" cy="366713"/>
          </a:xfrm>
          <a:prstGeom prst="rect">
            <a:avLst/>
          </a:prstGeom>
          <a:noFill/>
          <a:ln w="9525">
            <a:noFill/>
            <a:miter lim="800000"/>
            <a:headEnd/>
            <a:tailEnd/>
          </a:ln>
        </p:spPr>
        <p:txBody>
          <a:bodyPr>
            <a:spAutoFit/>
          </a:bodyPr>
          <a:lstStyle/>
          <a:p>
            <a:pPr>
              <a:spcBef>
                <a:spcPct val="50000"/>
              </a:spcBef>
            </a:pPr>
            <a:endParaRPr lang="zh-TW" altLang="zh-TW"/>
          </a:p>
        </p:txBody>
      </p:sp>
      <p:pic>
        <p:nvPicPr>
          <p:cNvPr id="45058" name="Picture 2"/>
          <p:cNvPicPr>
            <a:picLocks noChangeAspect="1" noChangeArrowheads="1"/>
          </p:cNvPicPr>
          <p:nvPr/>
        </p:nvPicPr>
        <p:blipFill>
          <a:blip r:embed="rId2" cstate="print"/>
          <a:srcRect/>
          <a:stretch>
            <a:fillRect/>
          </a:stretch>
        </p:blipFill>
        <p:spPr bwMode="auto">
          <a:xfrm>
            <a:off x="0" y="1066800"/>
            <a:ext cx="9144000" cy="5029199"/>
          </a:xfrm>
          <a:prstGeom prst="rect">
            <a:avLst/>
          </a:prstGeom>
          <a:noFill/>
          <a:ln w="9525">
            <a:noFill/>
            <a:miter lim="800000"/>
            <a:headEnd/>
            <a:tailEnd/>
          </a:ln>
        </p:spPr>
      </p:pic>
      <p:pic>
        <p:nvPicPr>
          <p:cNvPr id="45059" name="Picture 3"/>
          <p:cNvPicPr>
            <a:picLocks noChangeAspect="1" noChangeArrowheads="1"/>
          </p:cNvPicPr>
          <p:nvPr/>
        </p:nvPicPr>
        <p:blipFill>
          <a:blip r:embed="rId3" cstate="print"/>
          <a:srcRect/>
          <a:stretch>
            <a:fillRect/>
          </a:stretch>
        </p:blipFill>
        <p:spPr bwMode="auto">
          <a:xfrm>
            <a:off x="2819400" y="6172200"/>
            <a:ext cx="3819525" cy="542925"/>
          </a:xfrm>
          <a:prstGeom prst="rect">
            <a:avLst/>
          </a:prstGeom>
          <a:noFill/>
          <a:ln w="9525">
            <a:noFill/>
            <a:miter lim="800000"/>
            <a:headEnd/>
            <a:tailEnd/>
          </a:ln>
        </p:spPr>
      </p:pic>
      <p:sp>
        <p:nvSpPr>
          <p:cNvPr id="8" name="Text Box 4"/>
          <p:cNvSpPr txBox="1">
            <a:spLocks noChangeArrowheads="1"/>
          </p:cNvSpPr>
          <p:nvPr/>
        </p:nvSpPr>
        <p:spPr bwMode="auto">
          <a:xfrm>
            <a:off x="609600" y="0"/>
            <a:ext cx="7924800" cy="1221211"/>
          </a:xfrm>
          <a:prstGeom prst="rect">
            <a:avLst/>
          </a:prstGeom>
          <a:noFill/>
          <a:ln w="38100">
            <a:noFill/>
            <a:miter lim="800000"/>
            <a:headEnd/>
            <a:tailEnd/>
          </a:ln>
        </p:spPr>
        <p:txBody>
          <a:bodyPr wrap="square" lIns="102302" tIns="92636" rIns="102302" bIns="92636">
            <a:spAutoFit/>
          </a:bodyPr>
          <a:lstStyle/>
          <a:p>
            <a:pPr marL="342900" indent="-342900">
              <a:lnSpc>
                <a:spcPct val="140000"/>
              </a:lnSpc>
              <a:spcBef>
                <a:spcPct val="20000"/>
              </a:spcBef>
            </a:pPr>
            <a:r>
              <a:rPr lang="zh-TW" altLang="en-US" sz="4800" dirty="0" smtClean="0">
                <a:solidFill>
                  <a:srgbClr val="FF0000"/>
                </a:solidFill>
                <a:latin typeface="標楷體" pitchFamily="65" charset="-120"/>
                <a:sym typeface="Wingdings 2" pitchFamily="18" charset="2"/>
              </a:rPr>
              <a:t>勞資會議與一般會議之區別</a:t>
            </a:r>
            <a:endParaRPr lang="zh-TW" altLang="zh-TW" sz="4800" dirty="0">
              <a:solidFill>
                <a:srgbClr val="FF0000"/>
              </a:solidFill>
              <a:latin typeface="標楷體" pitchFamily="65" charset="-120"/>
            </a:endParaRPr>
          </a:p>
        </p:txBody>
      </p:sp>
      <p:pic>
        <p:nvPicPr>
          <p:cNvPr id="45060" name="Picture 4"/>
          <p:cNvPicPr>
            <a:picLocks noChangeAspect="1" noChangeArrowheads="1"/>
          </p:cNvPicPr>
          <p:nvPr/>
        </p:nvPicPr>
        <p:blipFill>
          <a:blip r:embed="rId4" cstate="print"/>
          <a:srcRect/>
          <a:stretch>
            <a:fillRect/>
          </a:stretch>
        </p:blipFill>
        <p:spPr bwMode="auto">
          <a:xfrm>
            <a:off x="7239000" y="5936511"/>
            <a:ext cx="990600" cy="9214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755650" y="333375"/>
            <a:ext cx="7345363" cy="366713"/>
          </a:xfrm>
          <a:prstGeom prst="rect">
            <a:avLst/>
          </a:prstGeom>
          <a:noFill/>
          <a:ln w="9525">
            <a:noFill/>
            <a:miter lim="800000"/>
            <a:headEnd/>
            <a:tailEnd/>
          </a:ln>
        </p:spPr>
        <p:txBody>
          <a:bodyPr>
            <a:spAutoFit/>
          </a:bodyPr>
          <a:lstStyle/>
          <a:p>
            <a:pPr>
              <a:spcBef>
                <a:spcPct val="50000"/>
              </a:spcBef>
            </a:pPr>
            <a:endParaRPr lang="zh-TW" altLang="zh-TW"/>
          </a:p>
        </p:txBody>
      </p:sp>
      <p:pic>
        <p:nvPicPr>
          <p:cNvPr id="35843" name="Picture 3" descr="說明用圖案"/>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82628" name="Text Box 4"/>
          <p:cNvSpPr txBox="1">
            <a:spLocks noChangeArrowheads="1"/>
          </p:cNvSpPr>
          <p:nvPr/>
        </p:nvSpPr>
        <p:spPr bwMode="auto">
          <a:xfrm>
            <a:off x="2286000" y="1752600"/>
            <a:ext cx="6324600" cy="5111506"/>
          </a:xfrm>
          <a:prstGeom prst="rect">
            <a:avLst/>
          </a:prstGeom>
          <a:noFill/>
          <a:ln w="38100">
            <a:noFill/>
            <a:miter lim="800000"/>
            <a:headEnd/>
            <a:tailEnd/>
          </a:ln>
        </p:spPr>
        <p:txBody>
          <a:bodyPr wrap="square" lIns="102302" tIns="92636" rIns="102302" bIns="92636">
            <a:spAutoFit/>
          </a:bodyPr>
          <a:lstStyle/>
          <a:p>
            <a:pPr algn="l"/>
            <a:r>
              <a:rPr lang="zh-TW" altLang="en-US" sz="3200" dirty="0" smtClean="0"/>
              <a:t>一、勞資會議每</a:t>
            </a:r>
            <a:r>
              <a:rPr lang="en-US" altLang="zh-TW" sz="3200" u="sng" dirty="0" smtClean="0">
                <a:solidFill>
                  <a:srgbClr val="0000CC"/>
                </a:solidFill>
              </a:rPr>
              <a:t>3</a:t>
            </a:r>
            <a:r>
              <a:rPr lang="zh-TW" altLang="en-US" sz="3200" u="sng" dirty="0" smtClean="0">
                <a:solidFill>
                  <a:srgbClr val="0000CC"/>
                </a:solidFill>
              </a:rPr>
              <a:t>個月</a:t>
            </a:r>
            <a:r>
              <a:rPr lang="zh-TW" altLang="en-US" sz="3200" dirty="0" smtClean="0"/>
              <a:t>召開一次。</a:t>
            </a:r>
            <a:endParaRPr lang="en-US" altLang="zh-TW" sz="3200" dirty="0" smtClean="0"/>
          </a:p>
          <a:p>
            <a:pPr algn="l"/>
            <a:endParaRPr lang="en-US" altLang="zh-TW" sz="3200" u="sng" dirty="0" smtClean="0"/>
          </a:p>
          <a:p>
            <a:pPr algn="l"/>
            <a:r>
              <a:rPr lang="zh-TW" altLang="en-US" sz="3200" dirty="0" smtClean="0"/>
              <a:t>二、勞資會議代表之任期為</a:t>
            </a:r>
            <a:r>
              <a:rPr lang="en-US" altLang="zh-TW" sz="3200" u="sng" dirty="0" smtClean="0">
                <a:solidFill>
                  <a:srgbClr val="0000CC"/>
                </a:solidFill>
              </a:rPr>
              <a:t>4</a:t>
            </a:r>
            <a:r>
              <a:rPr lang="zh-TW" altLang="en-US" sz="3200" u="sng" dirty="0" smtClean="0">
                <a:solidFill>
                  <a:srgbClr val="0000CC"/>
                </a:solidFill>
              </a:rPr>
              <a:t>年</a:t>
            </a:r>
            <a:r>
              <a:rPr lang="zh-TW" altLang="en-US" sz="3200" dirty="0" smtClean="0"/>
              <a:t>。</a:t>
            </a:r>
            <a:endParaRPr lang="en-US" altLang="zh-TW" sz="3200" dirty="0" smtClean="0"/>
          </a:p>
          <a:p>
            <a:pPr algn="l"/>
            <a:endParaRPr lang="en-US" altLang="zh-TW" sz="3200" dirty="0" smtClean="0"/>
          </a:p>
          <a:p>
            <a:pPr algn="l"/>
            <a:r>
              <a:rPr lang="zh-TW" altLang="en-US" sz="3200" dirty="0" smtClean="0"/>
              <a:t>三、勞資會議代表選出或派定後，</a:t>
            </a:r>
            <a:r>
              <a:rPr lang="en-US" altLang="zh-TW" sz="3200" dirty="0" smtClean="0"/>
              <a:t/>
            </a:r>
            <a:br>
              <a:rPr lang="en-US" altLang="zh-TW" sz="3200" dirty="0" smtClean="0"/>
            </a:br>
            <a:r>
              <a:rPr lang="zh-TW" altLang="en-US" sz="3200" dirty="0" smtClean="0"/>
              <a:t>        事業單位應於</a:t>
            </a:r>
            <a:r>
              <a:rPr lang="en-US" altLang="zh-TW" sz="3200" u="sng" dirty="0" smtClean="0">
                <a:solidFill>
                  <a:srgbClr val="0000CC"/>
                </a:solidFill>
              </a:rPr>
              <a:t>15</a:t>
            </a:r>
            <a:r>
              <a:rPr lang="zh-TW" altLang="en-US" sz="3200" u="sng" dirty="0" smtClean="0">
                <a:solidFill>
                  <a:srgbClr val="0000CC"/>
                </a:solidFill>
              </a:rPr>
              <a:t>日內</a:t>
            </a:r>
            <a:r>
              <a:rPr lang="zh-TW" altLang="en-US" sz="3200" dirty="0" smtClean="0"/>
              <a:t>報請</a:t>
            </a:r>
            <a:r>
              <a:rPr lang="zh-TW" altLang="en-US" sz="3200" u="sng" dirty="0" smtClean="0">
                <a:solidFill>
                  <a:srgbClr val="0000CC"/>
                </a:solidFill>
              </a:rPr>
              <a:t>當地</a:t>
            </a:r>
            <a:r>
              <a:rPr lang="en-US" altLang="zh-TW" sz="3200" u="sng" dirty="0" smtClean="0">
                <a:solidFill>
                  <a:srgbClr val="0000CC"/>
                </a:solidFill>
              </a:rPr>
              <a:t/>
            </a:r>
            <a:br>
              <a:rPr lang="en-US" altLang="zh-TW" sz="3200" u="sng" dirty="0" smtClean="0">
                <a:solidFill>
                  <a:srgbClr val="0000CC"/>
                </a:solidFill>
              </a:rPr>
            </a:br>
            <a:r>
              <a:rPr lang="zh-TW" altLang="en-US" sz="3200" dirty="0" smtClean="0">
                <a:solidFill>
                  <a:srgbClr val="0000CC"/>
                </a:solidFill>
              </a:rPr>
              <a:t>        </a:t>
            </a:r>
            <a:r>
              <a:rPr lang="zh-TW" altLang="en-US" sz="3200" u="sng" dirty="0" smtClean="0">
                <a:solidFill>
                  <a:srgbClr val="0000CC"/>
                </a:solidFill>
              </a:rPr>
              <a:t>勞工主管機關備查</a:t>
            </a:r>
            <a:r>
              <a:rPr lang="zh-TW" altLang="en-US" sz="3200" dirty="0" smtClean="0"/>
              <a:t>；遞補、補</a:t>
            </a:r>
            <a:r>
              <a:rPr lang="en-US" altLang="zh-TW" sz="3200" dirty="0" smtClean="0"/>
              <a:t/>
            </a:r>
            <a:br>
              <a:rPr lang="en-US" altLang="zh-TW" sz="3200" dirty="0" smtClean="0"/>
            </a:br>
            <a:r>
              <a:rPr lang="zh-TW" altLang="en-US" sz="3200" dirty="0" smtClean="0"/>
              <a:t>        選或改派時，亦同。</a:t>
            </a:r>
          </a:p>
          <a:p>
            <a:endParaRPr lang="zh-TW" altLang="en-US" sz="3200" dirty="0" smtClean="0"/>
          </a:p>
          <a:p>
            <a:endParaRPr lang="zh-TW" altLang="en-US" sz="3200" dirty="0"/>
          </a:p>
        </p:txBody>
      </p:sp>
      <p:sp>
        <p:nvSpPr>
          <p:cNvPr id="5" name="Text Box 4"/>
          <p:cNvSpPr txBox="1">
            <a:spLocks noChangeArrowheads="1"/>
          </p:cNvSpPr>
          <p:nvPr/>
        </p:nvSpPr>
        <p:spPr bwMode="auto">
          <a:xfrm>
            <a:off x="1905000" y="533400"/>
            <a:ext cx="6734175" cy="1221211"/>
          </a:xfrm>
          <a:prstGeom prst="rect">
            <a:avLst/>
          </a:prstGeom>
          <a:noFill/>
          <a:ln w="38100">
            <a:noFill/>
            <a:miter lim="800000"/>
            <a:headEnd/>
            <a:tailEnd/>
          </a:ln>
        </p:spPr>
        <p:txBody>
          <a:bodyPr wrap="square" lIns="102302" tIns="92636" rIns="102302" bIns="92636">
            <a:spAutoFit/>
          </a:bodyPr>
          <a:lstStyle/>
          <a:p>
            <a:pPr marL="342900" indent="-342900">
              <a:lnSpc>
                <a:spcPct val="140000"/>
              </a:lnSpc>
              <a:spcBef>
                <a:spcPct val="20000"/>
              </a:spcBef>
            </a:pPr>
            <a:r>
              <a:rPr lang="zh-TW" altLang="en-US" sz="4800" dirty="0" smtClean="0">
                <a:solidFill>
                  <a:srgbClr val="FF0000"/>
                </a:solidFill>
                <a:latin typeface="標楷體" pitchFamily="65" charset="-120"/>
                <a:sym typeface="Wingdings 2" pitchFamily="18" charset="2"/>
              </a:rPr>
              <a:t>勞資會議相關規定</a:t>
            </a:r>
            <a:endParaRPr lang="zh-TW" altLang="zh-TW" sz="4800" dirty="0">
              <a:solidFill>
                <a:srgbClr val="FF0000"/>
              </a:solidFill>
              <a:latin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82628"/>
                                        </p:tgtEl>
                                        <p:attrNameLst>
                                          <p:attrName>style.visibility</p:attrName>
                                        </p:attrNameLst>
                                      </p:cBhvr>
                                      <p:to>
                                        <p:strVal val="visible"/>
                                      </p:to>
                                    </p:set>
                                    <p:anim calcmode="lin" valueType="num">
                                      <p:cBhvr>
                                        <p:cTn id="16" dur="500" fill="hold"/>
                                        <p:tgtEl>
                                          <p:spTgt spid="28262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82628"/>
                                        </p:tgtEl>
                                        <p:attrNameLst>
                                          <p:attrName>ppt_y</p:attrName>
                                        </p:attrNameLst>
                                      </p:cBhvr>
                                      <p:tavLst>
                                        <p:tav tm="0">
                                          <p:val>
                                            <p:strVal val="#ppt_y"/>
                                          </p:val>
                                        </p:tav>
                                        <p:tav tm="100000">
                                          <p:val>
                                            <p:strVal val="#ppt_y"/>
                                          </p:val>
                                        </p:tav>
                                      </p:tavLst>
                                    </p:anim>
                                    <p:anim calcmode="lin" valueType="num">
                                      <p:cBhvr>
                                        <p:cTn id="18" dur="500" fill="hold"/>
                                        <p:tgtEl>
                                          <p:spTgt spid="28262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8262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82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圖片 4"/>
          <p:cNvPicPr/>
          <p:nvPr/>
        </p:nvPicPr>
        <p:blipFill>
          <a:blip r:embed="rId2"/>
          <a:srcRect l="12641" t="18599" r="27944" b="25845"/>
          <a:stretch>
            <a:fillRect/>
          </a:stretch>
        </p:blipFill>
        <p:spPr bwMode="auto">
          <a:xfrm>
            <a:off x="0" y="285728"/>
            <a:ext cx="7500958" cy="5572164"/>
          </a:xfrm>
          <a:prstGeom prst="rect">
            <a:avLst/>
          </a:prstGeom>
          <a:noFill/>
          <a:ln w="9525">
            <a:noFill/>
            <a:miter lim="800000"/>
            <a:headEnd/>
            <a:tailEnd/>
          </a:ln>
        </p:spPr>
      </p:pic>
      <p:sp>
        <p:nvSpPr>
          <p:cNvPr id="4" name="Text Box 4"/>
          <p:cNvSpPr txBox="1">
            <a:spLocks noChangeArrowheads="1"/>
          </p:cNvSpPr>
          <p:nvPr/>
        </p:nvSpPr>
        <p:spPr bwMode="auto">
          <a:xfrm>
            <a:off x="2214546" y="2571744"/>
            <a:ext cx="5072098" cy="1908258"/>
          </a:xfrm>
          <a:prstGeom prst="rect">
            <a:avLst/>
          </a:prstGeom>
          <a:solidFill>
            <a:schemeClr val="bg1"/>
          </a:solidFill>
          <a:ln w="38100">
            <a:noFill/>
            <a:miter lim="800000"/>
            <a:headEnd/>
            <a:tailEnd/>
          </a:ln>
        </p:spPr>
        <p:txBody>
          <a:bodyPr wrap="square" lIns="102302" tIns="92636" rIns="102302" bIns="92636">
            <a:spAutoFit/>
          </a:bodyPr>
          <a:lstStyle/>
          <a:p>
            <a:pPr marL="342900" indent="-342900">
              <a:lnSpc>
                <a:spcPts val="6000"/>
              </a:lnSpc>
              <a:spcBef>
                <a:spcPts val="1200"/>
              </a:spcBef>
              <a:spcAft>
                <a:spcPts val="600"/>
              </a:spcAft>
            </a:pPr>
            <a:r>
              <a:rPr lang="zh-TW" altLang="en-US" sz="7200" dirty="0" smtClean="0">
                <a:solidFill>
                  <a:srgbClr val="FF0000"/>
                </a:solidFill>
                <a:latin typeface="標楷體" pitchFamily="65" charset="-120"/>
                <a:sym typeface="Wingdings 2" pitchFamily="18" charset="2"/>
              </a:rPr>
              <a:t>勞資爭議</a:t>
            </a:r>
            <a:endParaRPr lang="en-US" altLang="zh-TW" sz="7200" dirty="0" smtClean="0">
              <a:solidFill>
                <a:srgbClr val="FF0000"/>
              </a:solidFill>
              <a:latin typeface="標楷體" pitchFamily="65" charset="-120"/>
              <a:sym typeface="Wingdings 2" pitchFamily="18" charset="2"/>
            </a:endParaRPr>
          </a:p>
          <a:p>
            <a:pPr marL="342900" indent="-342900">
              <a:lnSpc>
                <a:spcPts val="6000"/>
              </a:lnSpc>
              <a:spcBef>
                <a:spcPts val="600"/>
              </a:spcBef>
              <a:spcAft>
                <a:spcPts val="600"/>
              </a:spcAft>
            </a:pPr>
            <a:r>
              <a:rPr lang="zh-TW" altLang="en-US" sz="7200" dirty="0" smtClean="0">
                <a:solidFill>
                  <a:srgbClr val="FF0000"/>
                </a:solidFill>
                <a:latin typeface="標楷體" pitchFamily="65" charset="-120"/>
                <a:sym typeface="Wingdings 2" pitchFamily="18" charset="2"/>
              </a:rPr>
              <a:t>案例分享</a:t>
            </a:r>
            <a:endParaRPr lang="zh-TW" altLang="zh-TW" sz="7200" dirty="0">
              <a:solidFill>
                <a:srgbClr val="FF0000"/>
              </a:solidFill>
              <a:latin typeface="標楷體" pitchFamily="65" charset="-120"/>
            </a:endParaRPr>
          </a:p>
        </p:txBody>
      </p:sp>
    </p:spTree>
    <p:extLst>
      <p:ext uri="{BB962C8B-B14F-4D97-AF65-F5344CB8AC3E}">
        <p14:creationId xmlns:p14="http://schemas.microsoft.com/office/powerpoint/2010/main" xmlns="" val="547184532"/>
      </p:ext>
    </p:extLst>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0301252"/>
          <p:cNvPicPr>
            <a:picLocks noChangeAspect="1" noChangeArrowheads="1"/>
          </p:cNvPicPr>
          <p:nvPr/>
        </p:nvPicPr>
        <p:blipFill>
          <a:blip r:embed="rId3" cstate="print"/>
          <a:srcRect/>
          <a:stretch>
            <a:fillRect/>
          </a:stretch>
        </p:blipFill>
        <p:spPr bwMode="auto">
          <a:xfrm>
            <a:off x="5786446" y="1857364"/>
            <a:ext cx="3062286" cy="4748210"/>
          </a:xfrm>
          <a:prstGeom prst="rect">
            <a:avLst/>
          </a:prstGeom>
          <a:noFill/>
          <a:ln w="9525">
            <a:noFill/>
            <a:miter lim="800000"/>
            <a:headEnd/>
            <a:tailEnd/>
          </a:ln>
        </p:spPr>
      </p:pic>
      <p:sp>
        <p:nvSpPr>
          <p:cNvPr id="167939" name="Rectangle 3"/>
          <p:cNvSpPr>
            <a:spLocks noGrp="1" noChangeArrowheads="1"/>
          </p:cNvSpPr>
          <p:nvPr>
            <p:ph type="subTitle" idx="1"/>
          </p:nvPr>
        </p:nvSpPr>
        <p:spPr>
          <a:xfrm>
            <a:off x="642910" y="2285992"/>
            <a:ext cx="5643602" cy="3462374"/>
          </a:xfrm>
        </p:spPr>
        <p:txBody>
          <a:bodyPr/>
          <a:lstStyle/>
          <a:p>
            <a:pPr algn="l"/>
            <a:r>
              <a:rPr lang="zh-TW" altLang="en-US" b="1" i="1" dirty="0" smtClean="0">
                <a:solidFill>
                  <a:srgbClr val="0000FF"/>
                </a:solidFill>
                <a:effectLst>
                  <a:outerShdw blurRad="38100" dist="38100" dir="2700000" algn="tl">
                    <a:srgbClr val="000000"/>
                  </a:outerShdw>
                </a:effectLst>
                <a:ea typeface="文鼎古印體" pitchFamily="49" charset="-120"/>
                <a:sym typeface="Wingdings 2" pitchFamily="18" charset="2"/>
              </a:rPr>
              <a:t>一、勞基法再修法重點</a:t>
            </a:r>
          </a:p>
          <a:p>
            <a:pPr lvl="0" algn="l"/>
            <a:r>
              <a:rPr lang="zh-TW" altLang="en-US" b="1" i="1" dirty="0" smtClean="0">
                <a:solidFill>
                  <a:srgbClr val="0000FF"/>
                </a:solidFill>
                <a:effectLst>
                  <a:outerShdw blurRad="38100" dist="38100" dir="2700000" algn="tl">
                    <a:srgbClr val="000000"/>
                  </a:outerShdw>
                </a:effectLst>
                <a:ea typeface="文鼎古印體" pitchFamily="49" charset="-120"/>
                <a:sym typeface="Wingdings 2" pitchFamily="18" charset="2"/>
              </a:rPr>
              <a:t>二、延長工時後之補休規範</a:t>
            </a:r>
            <a:r>
              <a:rPr lang="en-US" altLang="zh-TW" b="1" i="1" dirty="0" smtClean="0">
                <a:solidFill>
                  <a:srgbClr val="0000FF"/>
                </a:solidFill>
                <a:effectLst>
                  <a:outerShdw blurRad="38100" dist="38100" dir="2700000" algn="tl">
                    <a:srgbClr val="000000"/>
                  </a:outerShdw>
                </a:effectLst>
                <a:ea typeface="文鼎古印體" pitchFamily="49" charset="-120"/>
                <a:sym typeface="Wingdings 2" pitchFamily="18" charset="2"/>
              </a:rPr>
              <a:t/>
            </a:r>
            <a:br>
              <a:rPr lang="en-US" altLang="zh-TW" b="1" i="1" dirty="0" smtClean="0">
                <a:solidFill>
                  <a:srgbClr val="0000FF"/>
                </a:solidFill>
                <a:effectLst>
                  <a:outerShdw blurRad="38100" dist="38100" dir="2700000" algn="tl">
                    <a:srgbClr val="000000"/>
                  </a:outerShdw>
                </a:effectLst>
                <a:ea typeface="文鼎古印體" pitchFamily="49" charset="-120"/>
                <a:sym typeface="Wingdings 2" pitchFamily="18" charset="2"/>
              </a:rPr>
            </a:br>
            <a:r>
              <a:rPr lang="zh-TW" altLang="en-US" sz="2400" b="1" i="1" dirty="0" smtClean="0">
                <a:effectLst>
                  <a:outerShdw blurRad="38100" dist="38100" dir="2700000" algn="tl">
                    <a:srgbClr val="000000"/>
                  </a:outerShdw>
                </a:effectLst>
                <a:ea typeface="文鼎古印體" pitchFamily="49" charset="-120"/>
                <a:sym typeface="Wingdings 2" pitchFamily="18" charset="2"/>
              </a:rPr>
              <a:t>          （勞基法第</a:t>
            </a:r>
            <a:r>
              <a:rPr lang="en-US" altLang="en-US" sz="2400" b="1" i="1" dirty="0" smtClean="0">
                <a:effectLst>
                  <a:outerShdw blurRad="38100" dist="38100" dir="2700000" algn="tl">
                    <a:srgbClr val="000000"/>
                  </a:outerShdw>
                </a:effectLst>
                <a:ea typeface="文鼎古印體" pitchFamily="49" charset="-120"/>
                <a:sym typeface="Wingdings 2" pitchFamily="18" charset="2"/>
              </a:rPr>
              <a:t>32</a:t>
            </a:r>
            <a:r>
              <a:rPr lang="zh-TW" altLang="en-US" sz="2400" b="1" i="1" dirty="0" smtClean="0">
                <a:effectLst>
                  <a:outerShdw blurRad="38100" dist="38100" dir="2700000" algn="tl">
                    <a:srgbClr val="000000"/>
                  </a:outerShdw>
                </a:effectLst>
                <a:ea typeface="文鼎古印體" pitchFamily="49" charset="-120"/>
                <a:sym typeface="Wingdings 2" pitchFamily="18" charset="2"/>
              </a:rPr>
              <a:t>條之一）</a:t>
            </a:r>
          </a:p>
          <a:p>
            <a:pPr lvl="0" algn="l"/>
            <a:r>
              <a:rPr lang="zh-TW" altLang="en-US" b="1" i="1" dirty="0" smtClean="0">
                <a:solidFill>
                  <a:srgbClr val="0000FF"/>
                </a:solidFill>
                <a:effectLst>
                  <a:outerShdw blurRad="38100" dist="38100" dir="2700000" algn="tl">
                    <a:srgbClr val="000000"/>
                  </a:outerShdw>
                </a:effectLst>
                <a:ea typeface="文鼎古印體" pitchFamily="49" charset="-120"/>
                <a:sym typeface="Wingdings 2" pitchFamily="18" charset="2"/>
              </a:rPr>
              <a:t>三、特休假遞延</a:t>
            </a:r>
            <a:r>
              <a:rPr lang="zh-TW" altLang="en-US" sz="2400" b="1" i="1" dirty="0" smtClean="0">
                <a:effectLst>
                  <a:outerShdw blurRad="38100" dist="38100" dir="2700000" algn="tl">
                    <a:srgbClr val="000000"/>
                  </a:outerShdw>
                </a:effectLst>
                <a:ea typeface="文鼎古印體" pitchFamily="49" charset="-120"/>
                <a:sym typeface="Wingdings 2" pitchFamily="18" charset="2"/>
              </a:rPr>
              <a:t>（勞基法第</a:t>
            </a:r>
            <a:r>
              <a:rPr lang="en-US" altLang="en-US" sz="2400" b="1" i="1" dirty="0" smtClean="0">
                <a:effectLst>
                  <a:outerShdw blurRad="38100" dist="38100" dir="2700000" algn="tl">
                    <a:srgbClr val="000000"/>
                  </a:outerShdw>
                </a:effectLst>
                <a:ea typeface="文鼎古印體" pitchFamily="49" charset="-120"/>
                <a:sym typeface="Wingdings 2" pitchFamily="18" charset="2"/>
              </a:rPr>
              <a:t>38</a:t>
            </a:r>
            <a:r>
              <a:rPr lang="zh-TW" altLang="en-US" sz="2400" b="1" i="1" dirty="0" smtClean="0">
                <a:effectLst>
                  <a:outerShdw blurRad="38100" dist="38100" dir="2700000" algn="tl">
                    <a:srgbClr val="000000"/>
                  </a:outerShdw>
                </a:effectLst>
                <a:ea typeface="文鼎古印體" pitchFamily="49" charset="-120"/>
                <a:sym typeface="Wingdings 2" pitchFamily="18" charset="2"/>
              </a:rPr>
              <a:t>條）</a:t>
            </a:r>
          </a:p>
          <a:p>
            <a:pPr lvl="0" algn="l"/>
            <a:r>
              <a:rPr lang="zh-TW" altLang="en-US" b="1" i="1" dirty="0" smtClean="0">
                <a:solidFill>
                  <a:srgbClr val="0000FF"/>
                </a:solidFill>
                <a:effectLst>
                  <a:outerShdw blurRad="38100" dist="38100" dir="2700000" algn="tl">
                    <a:srgbClr val="000000"/>
                  </a:outerShdw>
                </a:effectLst>
                <a:ea typeface="文鼎古印體" pitchFamily="49" charset="-120"/>
                <a:sym typeface="Wingdings 2" pitchFamily="18" charset="2"/>
              </a:rPr>
              <a:t>四、勞動檢查</a:t>
            </a:r>
            <a:endParaRPr lang="en-US" altLang="zh-TW" b="1" i="1" dirty="0" smtClean="0">
              <a:solidFill>
                <a:srgbClr val="0000FF"/>
              </a:solidFill>
              <a:effectLst>
                <a:outerShdw blurRad="38100" dist="38100" dir="2700000" algn="tl">
                  <a:srgbClr val="000000"/>
                </a:outerShdw>
              </a:effectLst>
              <a:ea typeface="文鼎古印體" pitchFamily="49" charset="-120"/>
              <a:sym typeface="Wingdings 2" pitchFamily="18" charset="2"/>
            </a:endParaRPr>
          </a:p>
          <a:p>
            <a:pPr lvl="0" algn="l"/>
            <a:r>
              <a:rPr lang="zh-TW" altLang="en-US" b="1" i="1" dirty="0" smtClean="0">
                <a:solidFill>
                  <a:srgbClr val="0000FF"/>
                </a:solidFill>
                <a:effectLst>
                  <a:outerShdw blurRad="38100" dist="38100" dir="2700000" algn="tl">
                    <a:srgbClr val="000000"/>
                  </a:outerShdw>
                </a:effectLst>
                <a:ea typeface="文鼎古印體" pitchFamily="49" charset="-120"/>
                <a:sym typeface="Wingdings 2" pitchFamily="18" charset="2"/>
              </a:rPr>
              <a:t>五、勞資會議</a:t>
            </a:r>
          </a:p>
          <a:p>
            <a:pPr algn="l"/>
            <a:endParaRPr lang="en-US" altLang="zh-TW" b="1" i="1" dirty="0" smtClean="0">
              <a:solidFill>
                <a:srgbClr val="0000FF"/>
              </a:solidFill>
              <a:effectLst>
                <a:outerShdw blurRad="38100" dist="38100" dir="2700000" algn="tl">
                  <a:srgbClr val="000000"/>
                </a:outerShdw>
              </a:effectLst>
              <a:ea typeface="文鼎古印體" pitchFamily="49" charset="-120"/>
              <a:sym typeface="Wingdings 2" pitchFamily="18" charset="2"/>
            </a:endParaRPr>
          </a:p>
          <a:p>
            <a:pPr marL="812800" indent="-812800" algn="l" eaLnBrk="1" hangingPunct="1">
              <a:lnSpc>
                <a:spcPct val="145000"/>
              </a:lnSpc>
              <a:buFontTx/>
              <a:buAutoNum type="ea1ChtPlain"/>
              <a:defRPr/>
            </a:pPr>
            <a:endParaRPr kumimoji="0" lang="en-US" altLang="zh-TW" b="1" i="1" dirty="0" smtClean="0">
              <a:solidFill>
                <a:srgbClr val="0000FF"/>
              </a:solidFill>
              <a:effectLst>
                <a:outerShdw blurRad="38100" dist="38100" dir="2700000" algn="tl">
                  <a:srgbClr val="000000"/>
                </a:outerShdw>
              </a:effectLst>
              <a:ea typeface="文鼎古印體" pitchFamily="49" charset="-120"/>
              <a:sym typeface="Wingdings 2" pitchFamily="18" charset="2"/>
            </a:endParaRPr>
          </a:p>
        </p:txBody>
      </p:sp>
      <p:sp>
        <p:nvSpPr>
          <p:cNvPr id="4100" name="WordArt 4"/>
          <p:cNvSpPr>
            <a:spLocks noChangeArrowheads="1" noChangeShapeType="1" noTextEdit="1"/>
          </p:cNvSpPr>
          <p:nvPr/>
        </p:nvSpPr>
        <p:spPr bwMode="auto">
          <a:xfrm>
            <a:off x="990600" y="381000"/>
            <a:ext cx="7056438" cy="1008063"/>
          </a:xfrm>
          <a:prstGeom prst="rect">
            <a:avLst/>
          </a:prstGeom>
        </p:spPr>
        <p:txBody>
          <a:bodyPr wrap="none" fromWordArt="1">
            <a:prstTxWarp prst="textPlain">
              <a:avLst>
                <a:gd name="adj" fmla="val 50000"/>
              </a:avLst>
            </a:prstTxWarp>
          </a:bodyPr>
          <a:lstStyle/>
          <a:p>
            <a:r>
              <a:rPr lang="zh-TW" altLang="en-US" sz="3600" kern="10" dirty="0">
                <a:ln w="12700">
                  <a:solidFill>
                    <a:srgbClr val="FF0000"/>
                  </a:solidFill>
                  <a:round/>
                  <a:headEnd/>
                  <a:tailEnd/>
                </a:ln>
                <a:solidFill>
                  <a:srgbClr val="FF0000">
                    <a:alpha val="81960"/>
                  </a:srgbClr>
                </a:solidFill>
                <a:effectLst>
                  <a:outerShdw dist="45791" dir="2021404" algn="ctr" rotWithShape="0">
                    <a:srgbClr val="9999FF"/>
                  </a:outerShdw>
                </a:effectLst>
                <a:ea typeface="文鼎粗行楷"/>
              </a:rPr>
              <a:t>內 容 大 綱</a:t>
            </a:r>
          </a:p>
        </p:txBody>
      </p:sp>
      <p:sp>
        <p:nvSpPr>
          <p:cNvPr id="4101" name="等腰三角形 4"/>
          <p:cNvSpPr>
            <a:spLocks noChangeArrowheads="1"/>
          </p:cNvSpPr>
          <p:nvPr/>
        </p:nvSpPr>
        <p:spPr bwMode="auto">
          <a:xfrm>
            <a:off x="4267200" y="2057400"/>
            <a:ext cx="1060450" cy="914400"/>
          </a:xfrm>
          <a:prstGeom prst="triangle">
            <a:avLst>
              <a:gd name="adj" fmla="val 50000"/>
            </a:avLst>
          </a:prstGeom>
          <a:noFill/>
          <a:ln w="9525" algn="ctr">
            <a:noFill/>
            <a:round/>
            <a:headEnd/>
            <a:tailEnd/>
          </a:ln>
        </p:spPr>
        <p:txBody>
          <a:bodyPr vert="eaVert" lIns="91423" tIns="45711" rIns="91423" bIns="45711">
            <a:spAutoFit/>
          </a:bodyPr>
          <a:lstStyle/>
          <a:p>
            <a:pPr defTabSz="817563"/>
            <a:endParaRPr lang="zh-TW" alt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755650" y="333375"/>
            <a:ext cx="7345363" cy="366713"/>
          </a:xfrm>
          <a:prstGeom prst="rect">
            <a:avLst/>
          </a:prstGeom>
          <a:noFill/>
          <a:ln w="9525">
            <a:noFill/>
            <a:miter lim="800000"/>
            <a:headEnd/>
            <a:tailEnd/>
          </a:ln>
        </p:spPr>
        <p:txBody>
          <a:bodyPr>
            <a:spAutoFit/>
          </a:bodyPr>
          <a:lstStyle/>
          <a:p>
            <a:pPr>
              <a:spcBef>
                <a:spcPct val="50000"/>
              </a:spcBef>
            </a:pPr>
            <a:endParaRPr lang="zh-TW" altLang="zh-TW"/>
          </a:p>
        </p:txBody>
      </p:sp>
      <p:sp>
        <p:nvSpPr>
          <p:cNvPr id="8" name="Text Box 4"/>
          <p:cNvSpPr txBox="1">
            <a:spLocks noChangeArrowheads="1"/>
          </p:cNvSpPr>
          <p:nvPr/>
        </p:nvSpPr>
        <p:spPr bwMode="auto">
          <a:xfrm>
            <a:off x="1928794" y="571480"/>
            <a:ext cx="6910406" cy="5788615"/>
          </a:xfrm>
          <a:prstGeom prst="rect">
            <a:avLst/>
          </a:prstGeom>
          <a:noFill/>
          <a:ln w="38100">
            <a:noFill/>
            <a:miter lim="800000"/>
            <a:headEnd/>
            <a:tailEnd/>
          </a:ln>
        </p:spPr>
        <p:txBody>
          <a:bodyPr wrap="square" lIns="102302" tIns="92636" rIns="102302" bIns="92636">
            <a:spAutoFit/>
          </a:bodyPr>
          <a:lstStyle/>
          <a:p>
            <a:pPr marL="342900" indent="-342900" algn="l">
              <a:lnSpc>
                <a:spcPct val="140000"/>
              </a:lnSpc>
              <a:spcBef>
                <a:spcPct val="20000"/>
              </a:spcBef>
            </a:pPr>
            <a:r>
              <a:rPr lang="zh-TW" altLang="en-US" sz="1800" dirty="0" smtClean="0"/>
              <a:t>                 </a:t>
            </a:r>
            <a:r>
              <a:rPr lang="zh-TW" altLang="en-US" sz="2600" dirty="0" smtClean="0"/>
              <a:t>甲自</a:t>
            </a:r>
            <a:r>
              <a:rPr lang="en-US" sz="2600" u="sng" dirty="0" smtClean="0"/>
              <a:t>9</a:t>
            </a:r>
            <a:r>
              <a:rPr lang="en-US" altLang="zh-TW" sz="2600" u="sng" dirty="0" smtClean="0"/>
              <a:t>7</a:t>
            </a:r>
            <a:r>
              <a:rPr lang="en-US" sz="2600" u="sng" dirty="0" smtClean="0"/>
              <a:t> </a:t>
            </a:r>
            <a:r>
              <a:rPr lang="zh-TW" altLang="en-US" sz="2600" u="sng" dirty="0" smtClean="0"/>
              <a:t>年</a:t>
            </a:r>
            <a:r>
              <a:rPr lang="en-US" sz="2600" u="sng" dirty="0" smtClean="0"/>
              <a:t> 2 </a:t>
            </a:r>
            <a:r>
              <a:rPr lang="zh-TW" altLang="en-US" sz="2600" u="sng" dirty="0" smtClean="0"/>
              <a:t>月</a:t>
            </a:r>
            <a:r>
              <a:rPr lang="en-US" sz="2600" u="sng" dirty="0" smtClean="0"/>
              <a:t> 1 </a:t>
            </a:r>
            <a:r>
              <a:rPr lang="zh-TW" altLang="en-US" sz="2600" u="sng" dirty="0" smtClean="0"/>
              <a:t>日</a:t>
            </a:r>
            <a:r>
              <a:rPr lang="zh-TW" altLang="en-US" sz="2600" dirty="0" smtClean="0"/>
              <a:t>起任職於大千管理顧問有限公司，擔任</a:t>
            </a:r>
            <a:r>
              <a:rPr lang="en-US" altLang="zh-TW" sz="2600" dirty="0" smtClean="0"/>
              <a:t>00</a:t>
            </a:r>
            <a:r>
              <a:rPr lang="zh-TW" altLang="en-US" sz="2600" dirty="0" smtClean="0"/>
              <a:t>人員。</a:t>
            </a:r>
            <a:r>
              <a:rPr lang="en-US" sz="2600" dirty="0" smtClean="0"/>
              <a:t> </a:t>
            </a:r>
            <a:r>
              <a:rPr lang="zh-TW" altLang="en-US" sz="2600" dirty="0" smtClean="0"/>
              <a:t>於</a:t>
            </a:r>
            <a:r>
              <a:rPr lang="en-US" altLang="zh-TW" sz="2600" u="sng" dirty="0" smtClean="0"/>
              <a:t>107</a:t>
            </a:r>
            <a:r>
              <a:rPr lang="en-US" sz="2600" u="sng" dirty="0" smtClean="0"/>
              <a:t> </a:t>
            </a:r>
            <a:r>
              <a:rPr lang="zh-TW" altLang="en-US" sz="2600" u="sng" dirty="0" smtClean="0"/>
              <a:t>年</a:t>
            </a:r>
            <a:r>
              <a:rPr lang="en-US" sz="2600" u="sng" dirty="0" smtClean="0"/>
              <a:t> </a:t>
            </a:r>
            <a:r>
              <a:rPr lang="en-US" altLang="zh-TW" sz="2600" u="sng" dirty="0" smtClean="0"/>
              <a:t>4</a:t>
            </a:r>
            <a:r>
              <a:rPr lang="en-US" sz="2600" u="sng" dirty="0" smtClean="0"/>
              <a:t> </a:t>
            </a:r>
            <a:r>
              <a:rPr lang="zh-TW" altLang="en-US" sz="2600" u="sng" dirty="0" smtClean="0"/>
              <a:t>月</a:t>
            </a:r>
            <a:r>
              <a:rPr lang="en-US" sz="2600" u="sng" dirty="0" smtClean="0"/>
              <a:t> 1 </a:t>
            </a:r>
            <a:r>
              <a:rPr lang="zh-TW" altLang="en-US" sz="2600" u="sng" dirty="0" smtClean="0"/>
              <a:t>日</a:t>
            </a:r>
            <a:r>
              <a:rPr lang="zh-TW" altLang="en-US" sz="2600" dirty="0" smtClean="0"/>
              <a:t>雇主以勞方「無法勝任</a:t>
            </a:r>
            <a:r>
              <a:rPr lang="zh-TW" altLang="en-US" sz="2600" dirty="0" smtClean="0">
                <a:solidFill>
                  <a:srgbClr val="FF0000"/>
                </a:solidFill>
              </a:rPr>
              <a:t>現職</a:t>
            </a:r>
            <a:r>
              <a:rPr lang="zh-TW" altLang="en-US" sz="2600" dirty="0" smtClean="0"/>
              <a:t>」為由終止契約 ，並於次日將預告工資、資遣費等匯入勞方薪資帳戶，勞方於翌日寄發存證信函給公司，表示資方解僱不合法，不同意資遣及不接受該資遣費，請求恢復僱傭關係</a:t>
            </a:r>
            <a:r>
              <a:rPr lang="zh-TW" altLang="en-US" sz="2600" b="0" dirty="0" smtClean="0"/>
              <a:t>。</a:t>
            </a:r>
            <a:r>
              <a:rPr lang="zh-TW" altLang="en-US" sz="2600" dirty="0" smtClean="0">
                <a:solidFill>
                  <a:srgbClr val="C00000"/>
                </a:solidFill>
              </a:rPr>
              <a:t>請問：</a:t>
            </a:r>
            <a:r>
              <a:rPr lang="zh-TW" altLang="en-US" sz="2600" dirty="0" smtClean="0">
                <a:solidFill>
                  <a:srgbClr val="0000CC"/>
                </a:solidFill>
              </a:rPr>
              <a:t>雇主之解僱是否已達客觀上不能勝任工作，得逕予終止契約之程度</a:t>
            </a:r>
            <a:r>
              <a:rPr lang="en-US" altLang="zh-TW" sz="2600" dirty="0" smtClean="0">
                <a:solidFill>
                  <a:srgbClr val="0000CC"/>
                </a:solidFill>
              </a:rPr>
              <a:t>(</a:t>
            </a:r>
            <a:r>
              <a:rPr lang="zh-TW" altLang="en-US" sz="2600" dirty="0" smtClean="0">
                <a:solidFill>
                  <a:srgbClr val="0000CC"/>
                </a:solidFill>
              </a:rPr>
              <a:t>勞基法第</a:t>
            </a:r>
            <a:r>
              <a:rPr lang="en-US" altLang="zh-TW" sz="2600" dirty="0" smtClean="0">
                <a:solidFill>
                  <a:srgbClr val="0000CC"/>
                </a:solidFill>
              </a:rPr>
              <a:t>11</a:t>
            </a:r>
            <a:r>
              <a:rPr lang="zh-TW" altLang="en-US" sz="2600" dirty="0" smtClean="0">
                <a:solidFill>
                  <a:srgbClr val="0000CC"/>
                </a:solidFill>
              </a:rPr>
              <a:t>條第</a:t>
            </a:r>
            <a:r>
              <a:rPr lang="en-US" altLang="zh-TW" sz="2600" dirty="0" smtClean="0">
                <a:solidFill>
                  <a:srgbClr val="0000CC"/>
                </a:solidFill>
              </a:rPr>
              <a:t>5</a:t>
            </a:r>
            <a:r>
              <a:rPr lang="zh-TW" altLang="en-US" sz="2600" dirty="0" smtClean="0">
                <a:solidFill>
                  <a:srgbClr val="0000CC"/>
                </a:solidFill>
              </a:rPr>
              <a:t>款「勞工對於所擔任之工作確不能勝任」</a:t>
            </a:r>
            <a:r>
              <a:rPr lang="en-US" altLang="zh-TW" sz="2600" dirty="0" smtClean="0">
                <a:solidFill>
                  <a:srgbClr val="0000CC"/>
                </a:solidFill>
              </a:rPr>
              <a:t>)</a:t>
            </a:r>
            <a:r>
              <a:rPr lang="zh-TW" altLang="en-US" sz="2600" dirty="0" smtClean="0">
                <a:solidFill>
                  <a:srgbClr val="0000CC"/>
                </a:solidFill>
              </a:rPr>
              <a:t>？</a:t>
            </a:r>
            <a:endParaRPr lang="zh-TW" altLang="zh-TW" sz="2800" dirty="0">
              <a:solidFill>
                <a:srgbClr val="0000CC"/>
              </a:solidFill>
              <a:latin typeface="標楷體" pitchFamily="65" charset="-120"/>
            </a:endParaRPr>
          </a:p>
        </p:txBody>
      </p:sp>
      <p:pic>
        <p:nvPicPr>
          <p:cNvPr id="4" name="圖片 3" descr="13A5S40H3D0-93522.jpg"/>
          <p:cNvPicPr>
            <a:picLocks noChangeAspect="1"/>
          </p:cNvPicPr>
          <p:nvPr/>
        </p:nvPicPr>
        <p:blipFill>
          <a:blip r:embed="rId2" cstate="print"/>
          <a:stretch>
            <a:fillRect/>
          </a:stretch>
        </p:blipFill>
        <p:spPr>
          <a:xfrm>
            <a:off x="1" y="214291"/>
            <a:ext cx="2285983" cy="6643710"/>
          </a:xfrm>
          <a:prstGeom prst="rect">
            <a:avLst/>
          </a:prstGeom>
          <a:effectLst>
            <a:outerShdw blurRad="50800" dist="50800" dir="5400000" algn="ctr" rotWithShape="0">
              <a:srgbClr val="000000">
                <a:alpha val="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plus(ou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j0343501[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3976" name="Rectangle 2"/>
          <p:cNvSpPr>
            <a:spLocks noChangeArrowheads="1"/>
          </p:cNvSpPr>
          <p:nvPr/>
        </p:nvSpPr>
        <p:spPr bwMode="auto">
          <a:xfrm>
            <a:off x="0" y="1341438"/>
            <a:ext cx="2844800" cy="1206500"/>
          </a:xfrm>
          <a:prstGeom prst="rect">
            <a:avLst/>
          </a:prstGeom>
          <a:noFill/>
          <a:ln w="9525">
            <a:noFill/>
            <a:miter lim="800000"/>
            <a:headEnd/>
            <a:tailEnd/>
          </a:ln>
        </p:spPr>
        <p:txBody>
          <a:bodyPr anchor="ctr"/>
          <a:lstStyle/>
          <a:p>
            <a:pPr>
              <a:defRPr/>
            </a:pPr>
            <a:r>
              <a:rPr lang="zh-TW" altLang="en-US" sz="4800">
                <a:solidFill>
                  <a:srgbClr val="0000FF"/>
                </a:solidFill>
                <a:effectLst>
                  <a:outerShdw blurRad="38100" dist="38100" dir="2700000" algn="tl">
                    <a:srgbClr val="000000"/>
                  </a:outerShdw>
                </a:effectLst>
                <a:latin typeface="Arial" charset="0"/>
              </a:rPr>
              <a:t>報告完畢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3976">
                                            <p:txEl>
                                              <p:pRg st="0" end="0"/>
                                            </p:txEl>
                                          </p:spTgt>
                                        </p:tgtEl>
                                        <p:attrNameLst>
                                          <p:attrName>style.visibility</p:attrName>
                                        </p:attrNameLst>
                                      </p:cBhvr>
                                      <p:to>
                                        <p:strVal val="visible"/>
                                      </p:to>
                                    </p:set>
                                    <p:anim calcmode="lin" valueType="num">
                                      <p:cBhvr>
                                        <p:cTn id="7" dur="1000" fill="hold"/>
                                        <p:tgtEl>
                                          <p:spTgt spid="8397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397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397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397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1000" y="228600"/>
            <a:ext cx="8305800" cy="1323439"/>
          </a:xfrm>
          <a:prstGeom prst="rect">
            <a:avLst/>
          </a:prstGeom>
        </p:spPr>
        <p:txBody>
          <a:bodyPr wrap="square">
            <a:spAutoFit/>
          </a:bodyPr>
          <a:lstStyle/>
          <a:p>
            <a:r>
              <a:rPr lang="zh-TW" altLang="en-US" sz="4000" u="sng" dirty="0" smtClean="0">
                <a:solidFill>
                  <a:srgbClr val="FF0000"/>
                </a:solidFill>
              </a:rPr>
              <a:t>非</a:t>
            </a:r>
            <a:r>
              <a:rPr lang="en-US" altLang="zh-TW" sz="4000" u="sng" dirty="0" smtClean="0">
                <a:solidFill>
                  <a:srgbClr val="FF0000"/>
                </a:solidFill>
              </a:rPr>
              <a:t>84-1</a:t>
            </a:r>
            <a:r>
              <a:rPr lang="zh-TW" altLang="en-US" sz="4000" dirty="0" smtClean="0">
                <a:solidFill>
                  <a:srgbClr val="FF0000"/>
                </a:solidFill>
              </a:rPr>
              <a:t>之工作者</a:t>
            </a:r>
            <a:r>
              <a:rPr lang="en-US" altLang="zh-TW" sz="4000" dirty="0" smtClean="0">
                <a:solidFill>
                  <a:srgbClr val="FF0000"/>
                </a:solidFill>
              </a:rPr>
              <a:t>(</a:t>
            </a:r>
            <a:r>
              <a:rPr lang="zh-TW" altLang="en-US" sz="4000" dirty="0" smtClean="0">
                <a:solidFill>
                  <a:srgbClr val="FF0000"/>
                </a:solidFill>
              </a:rPr>
              <a:t>四週變形</a:t>
            </a:r>
            <a:r>
              <a:rPr lang="en-US" altLang="zh-TW" sz="4000" dirty="0" smtClean="0">
                <a:solidFill>
                  <a:srgbClr val="FF0000"/>
                </a:solidFill>
              </a:rPr>
              <a:t>)</a:t>
            </a:r>
            <a:br>
              <a:rPr lang="en-US" altLang="zh-TW" sz="4000" dirty="0" smtClean="0">
                <a:solidFill>
                  <a:srgbClr val="FF0000"/>
                </a:solidFill>
              </a:rPr>
            </a:br>
            <a:r>
              <a:rPr lang="zh-TW" altLang="en-US" sz="4000" dirty="0" smtClean="0">
                <a:solidFill>
                  <a:srgbClr val="FF0000"/>
                </a:solidFill>
              </a:rPr>
              <a:t>工作時間 </a:t>
            </a:r>
            <a:r>
              <a:rPr lang="en-US" altLang="zh-TW" sz="4000" dirty="0" smtClean="0">
                <a:solidFill>
                  <a:srgbClr val="FF0000"/>
                </a:solidFill>
              </a:rPr>
              <a:t>(220</a:t>
            </a:r>
            <a:r>
              <a:rPr lang="zh-TW" altLang="en-US" sz="4000" dirty="0" smtClean="0">
                <a:solidFill>
                  <a:srgbClr val="FF0000"/>
                </a:solidFill>
              </a:rPr>
              <a:t> </a:t>
            </a:r>
            <a:r>
              <a:rPr lang="en-US" altLang="zh-TW" sz="4000" dirty="0" smtClean="0">
                <a:solidFill>
                  <a:srgbClr val="FF0000"/>
                </a:solidFill>
              </a:rPr>
              <a:t>hr/</a:t>
            </a:r>
            <a:r>
              <a:rPr lang="zh-TW" altLang="en-US" sz="4000" dirty="0" smtClean="0">
                <a:solidFill>
                  <a:srgbClr val="FF0000"/>
                </a:solidFill>
              </a:rPr>
              <a:t>月</a:t>
            </a:r>
            <a:r>
              <a:rPr lang="en-US" altLang="zh-TW" sz="4000" dirty="0" smtClean="0">
                <a:solidFill>
                  <a:srgbClr val="FF0000"/>
                </a:solidFill>
              </a:rPr>
              <a:t>)</a:t>
            </a:r>
            <a:endParaRPr lang="zh-TW" altLang="en-US" sz="4000" dirty="0" smtClean="0">
              <a:solidFill>
                <a:srgbClr val="FF0000"/>
              </a:solidFill>
            </a:endParaRPr>
          </a:p>
        </p:txBody>
      </p:sp>
      <p:graphicFrame>
        <p:nvGraphicFramePr>
          <p:cNvPr id="5" name="表格 4"/>
          <p:cNvGraphicFramePr>
            <a:graphicFrameLocks noGrp="1"/>
          </p:cNvGraphicFramePr>
          <p:nvPr/>
        </p:nvGraphicFramePr>
        <p:xfrm>
          <a:off x="285720" y="1500174"/>
          <a:ext cx="8610600" cy="5214978"/>
        </p:xfrm>
        <a:graphic>
          <a:graphicData uri="http://schemas.openxmlformats.org/drawingml/2006/table">
            <a:tbl>
              <a:tblPr/>
              <a:tblGrid>
                <a:gridCol w="6400800"/>
                <a:gridCol w="2209800"/>
              </a:tblGrid>
              <a:tr h="579442">
                <a:tc>
                  <a:txBody>
                    <a:bodyPr/>
                    <a:lstStyle/>
                    <a:p>
                      <a:pPr algn="ctr" fontAlgn="b"/>
                      <a:r>
                        <a:rPr lang="zh-TW" altLang="en-US" sz="3600" b="1" i="0" u="none" strike="noStrike" kern="1200" dirty="0">
                          <a:solidFill>
                            <a:srgbClr val="0000CC"/>
                          </a:solidFill>
                          <a:latin typeface="新細明體"/>
                          <a:ea typeface="+mn-ea"/>
                          <a:cs typeface="+mn-cs"/>
                        </a:rPr>
                        <a:t>四週</a:t>
                      </a:r>
                      <a:r>
                        <a:rPr lang="en-US" altLang="zh-TW" sz="3600" b="1" i="0" u="none" strike="noStrike" kern="1200" dirty="0">
                          <a:solidFill>
                            <a:srgbClr val="0000CC"/>
                          </a:solidFill>
                          <a:latin typeface="新細明體"/>
                          <a:ea typeface="+mn-ea"/>
                          <a:cs typeface="+mn-cs"/>
                        </a:rPr>
                        <a:t>160</a:t>
                      </a:r>
                      <a:r>
                        <a:rPr lang="zh-TW" altLang="en-US" sz="3600" b="1" i="0" u="none" strike="noStrike" kern="1200" dirty="0">
                          <a:solidFill>
                            <a:srgbClr val="0000CC"/>
                          </a:solidFill>
                          <a:latin typeface="新細明體"/>
                          <a:ea typeface="+mn-ea"/>
                          <a:cs typeface="+mn-cs"/>
                        </a:rPr>
                        <a:t>小時之基本工資</a:t>
                      </a:r>
                      <a:r>
                        <a:rPr lang="en-US" altLang="zh-TW" sz="3600" b="1" i="0" u="none" strike="noStrike" kern="1200" dirty="0">
                          <a:solidFill>
                            <a:srgbClr val="0000CC"/>
                          </a:solidFill>
                          <a:latin typeface="新細明體"/>
                          <a:ea typeface="+mn-ea"/>
                          <a:cs typeface="+mn-cs"/>
                        </a:rPr>
                        <a:t>/</a:t>
                      </a:r>
                      <a:r>
                        <a:rPr lang="zh-TW" altLang="en-US" sz="3600" b="1" i="0" u="none" strike="noStrike" kern="1200" dirty="0">
                          <a:solidFill>
                            <a:srgbClr val="0000CC"/>
                          </a:solidFill>
                          <a:latin typeface="新細明體"/>
                          <a:ea typeface="+mn-ea"/>
                          <a:cs typeface="+mn-cs"/>
                        </a:rPr>
                        <a:t>元</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tc rowSpan="4">
                  <a:txBody>
                    <a:bodyPr/>
                    <a:lstStyle/>
                    <a:p>
                      <a:pPr algn="ctr" fontAlgn="ctr"/>
                      <a:r>
                        <a:rPr lang="en-US" altLang="zh-TW" sz="3600" b="1" i="0" u="none" strike="noStrike" dirty="0" smtClean="0">
                          <a:latin typeface="新細明體"/>
                        </a:rPr>
                        <a:t>22000 </a:t>
                      </a:r>
                      <a:endParaRPr lang="en-US" altLang="zh-TW" sz="3600" b="1" i="0" u="none" strike="noStrike" dirty="0">
                        <a:latin typeface="新細明體"/>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579442">
                <a:tc>
                  <a:txBody>
                    <a:bodyPr/>
                    <a:lstStyle/>
                    <a:p>
                      <a:pPr algn="ctr" fontAlgn="b"/>
                      <a:r>
                        <a:rPr lang="en-US" altLang="zh-TW" sz="3600" b="1" i="0" u="none" strike="noStrike" kern="1200" dirty="0">
                          <a:solidFill>
                            <a:srgbClr val="0000CC"/>
                          </a:solidFill>
                          <a:latin typeface="新細明體"/>
                          <a:ea typeface="+mn-ea"/>
                          <a:cs typeface="+mn-cs"/>
                        </a:rPr>
                        <a:t>(</a:t>
                      </a:r>
                      <a:r>
                        <a:rPr lang="zh-TW" altLang="en-US" sz="3600" b="1" i="0" u="none" strike="noStrike" kern="1200" dirty="0">
                          <a:solidFill>
                            <a:srgbClr val="0000CC"/>
                          </a:solidFill>
                          <a:latin typeface="新細明體"/>
                          <a:ea typeface="+mn-ea"/>
                          <a:cs typeface="+mn-cs"/>
                        </a:rPr>
                        <a:t>以每日</a:t>
                      </a:r>
                      <a:r>
                        <a:rPr lang="en-US" altLang="zh-TW" sz="3600" b="1" i="0" u="none" strike="noStrike" kern="1200" dirty="0">
                          <a:solidFill>
                            <a:srgbClr val="0000CC"/>
                          </a:solidFill>
                          <a:latin typeface="新細明體"/>
                          <a:ea typeface="+mn-ea"/>
                          <a:cs typeface="+mn-cs"/>
                        </a:rPr>
                        <a:t>10</a:t>
                      </a:r>
                      <a:r>
                        <a:rPr lang="zh-TW" altLang="en-US" sz="3600" b="1" i="0" u="none" strike="noStrike" kern="1200" dirty="0">
                          <a:solidFill>
                            <a:srgbClr val="0000CC"/>
                          </a:solidFill>
                          <a:latin typeface="新細明體"/>
                          <a:ea typeface="+mn-ea"/>
                          <a:cs typeface="+mn-cs"/>
                        </a:rPr>
                        <a:t>小時計，共</a:t>
                      </a:r>
                      <a:r>
                        <a:rPr lang="en-US" altLang="zh-TW" sz="3600" b="1" i="0" u="none" strike="noStrike" kern="1200" dirty="0">
                          <a:solidFill>
                            <a:srgbClr val="0000CC"/>
                          </a:solidFill>
                          <a:latin typeface="新細明體"/>
                          <a:ea typeface="+mn-ea"/>
                          <a:cs typeface="+mn-cs"/>
                        </a:rPr>
                        <a:t>16</a:t>
                      </a:r>
                      <a:r>
                        <a:rPr lang="zh-TW" altLang="en-US" sz="3600" b="1" i="0" u="none" strike="noStrike" kern="1200" dirty="0">
                          <a:solidFill>
                            <a:srgbClr val="0000CC"/>
                          </a:solidFill>
                          <a:latin typeface="新細明體"/>
                          <a:ea typeface="+mn-ea"/>
                          <a:cs typeface="+mn-cs"/>
                        </a:rPr>
                        <a:t>天</a:t>
                      </a:r>
                      <a:r>
                        <a:rPr lang="en-US" altLang="zh-TW" sz="3600" b="1" i="0" u="none" strike="noStrike" kern="1200" dirty="0">
                          <a:solidFill>
                            <a:srgbClr val="0000CC"/>
                          </a:solidFill>
                          <a:latin typeface="新細明體"/>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66FFFF"/>
                    </a:solidFill>
                  </a:tcPr>
                </a:tc>
                <a:tc vMerge="1">
                  <a:txBody>
                    <a:bodyPr/>
                    <a:lstStyle/>
                    <a:p>
                      <a:endParaRPr lang="zh-TW" altLang="en-US"/>
                    </a:p>
                  </a:txBody>
                  <a:tcPr/>
                </a:tc>
              </a:tr>
              <a:tr h="579442">
                <a:tc>
                  <a:txBody>
                    <a:bodyPr/>
                    <a:lstStyle/>
                    <a:p>
                      <a:pPr algn="ctr" fontAlgn="b"/>
                      <a:r>
                        <a:rPr lang="zh-TW" altLang="en-US" sz="3600" b="1" i="0" u="none" strike="noStrike" dirty="0">
                          <a:solidFill>
                            <a:srgbClr val="0000CC"/>
                          </a:solidFill>
                          <a:latin typeface="新細明體"/>
                        </a:rPr>
                        <a:t>四週</a:t>
                      </a:r>
                      <a:r>
                        <a:rPr lang="en-US" altLang="zh-TW" sz="3600" b="1" i="0" u="none" strike="noStrike" dirty="0">
                          <a:solidFill>
                            <a:srgbClr val="0000CC"/>
                          </a:solidFill>
                          <a:latin typeface="新細明體"/>
                        </a:rPr>
                        <a:t>28</a:t>
                      </a:r>
                      <a:r>
                        <a:rPr lang="zh-TW" altLang="en-US" sz="3600" b="1" i="0" u="none" strike="noStrike" dirty="0">
                          <a:solidFill>
                            <a:srgbClr val="0000CC"/>
                          </a:solidFill>
                          <a:latin typeface="新細明體"/>
                        </a:rPr>
                        <a:t>天之基本工資</a:t>
                      </a:r>
                      <a:r>
                        <a:rPr lang="en-US" altLang="zh-TW" sz="3600" b="1" i="0" u="none" strike="noStrike" dirty="0">
                          <a:solidFill>
                            <a:srgbClr val="0000CC"/>
                          </a:solidFill>
                          <a:latin typeface="新細明體"/>
                        </a:rPr>
                        <a:t>/</a:t>
                      </a:r>
                      <a:r>
                        <a:rPr lang="zh-TW" altLang="en-US" sz="3600" b="1" i="0" u="none" strike="noStrike" dirty="0">
                          <a:solidFill>
                            <a:srgbClr val="0000CC"/>
                          </a:solidFill>
                          <a:latin typeface="新細明體"/>
                        </a:rPr>
                        <a:t>元</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tc vMerge="1">
                  <a:txBody>
                    <a:bodyPr/>
                    <a:lstStyle/>
                    <a:p>
                      <a:endParaRPr lang="zh-TW" altLang="en-US"/>
                    </a:p>
                  </a:txBody>
                  <a:tcPr/>
                </a:tc>
              </a:tr>
              <a:tr h="579442">
                <a:tc>
                  <a:txBody>
                    <a:bodyPr/>
                    <a:lstStyle/>
                    <a:p>
                      <a:pPr algn="ctr" fontAlgn="b"/>
                      <a:r>
                        <a:rPr lang="en-US" altLang="zh-TW" sz="3600" b="1" i="0" u="none" strike="noStrike" dirty="0">
                          <a:solidFill>
                            <a:srgbClr val="0000CC"/>
                          </a:solidFill>
                          <a:latin typeface="新細明體"/>
                        </a:rPr>
                        <a:t>(</a:t>
                      </a:r>
                      <a:r>
                        <a:rPr lang="zh-TW" altLang="en-US" sz="3600" b="1" i="0" u="none" strike="noStrike" dirty="0">
                          <a:solidFill>
                            <a:srgbClr val="0000CC"/>
                          </a:solidFill>
                          <a:latin typeface="新細明體"/>
                        </a:rPr>
                        <a:t>另二日</a:t>
                      </a:r>
                      <a:r>
                        <a:rPr lang="en-US" altLang="zh-TW" sz="3600" b="1" i="0" u="none" strike="noStrike" dirty="0">
                          <a:solidFill>
                            <a:srgbClr val="0000CC"/>
                          </a:solidFill>
                          <a:latin typeface="新細明體"/>
                        </a:rPr>
                        <a:t>8</a:t>
                      </a:r>
                      <a:r>
                        <a:rPr lang="zh-TW" altLang="en-US" sz="3600" b="1" i="0" u="none" strike="noStrike" dirty="0">
                          <a:solidFill>
                            <a:srgbClr val="0000CC"/>
                          </a:solidFill>
                          <a:latin typeface="新細明體"/>
                        </a:rPr>
                        <a:t>小時計，共</a:t>
                      </a:r>
                      <a:r>
                        <a:rPr lang="en-US" altLang="zh-TW" sz="3600" b="1" i="0" u="none" strike="noStrike" dirty="0">
                          <a:solidFill>
                            <a:srgbClr val="0000CC"/>
                          </a:solidFill>
                          <a:latin typeface="新細明體"/>
                        </a:rPr>
                        <a:t>16</a:t>
                      </a:r>
                      <a:r>
                        <a:rPr lang="zh-TW" altLang="en-US" sz="3600" b="1" i="0" u="none" strike="noStrike" dirty="0">
                          <a:solidFill>
                            <a:srgbClr val="0000CC"/>
                          </a:solidFill>
                          <a:latin typeface="新細明體"/>
                        </a:rPr>
                        <a:t>小時</a:t>
                      </a:r>
                      <a:r>
                        <a:rPr lang="en-US" altLang="zh-TW" sz="3600" b="1" i="0" u="none" strike="noStrike" dirty="0">
                          <a:solidFill>
                            <a:srgbClr val="0000CC"/>
                          </a:solidFill>
                          <a:latin typeface="新細明體"/>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66FFFF"/>
                    </a:solidFill>
                  </a:tcPr>
                </a:tc>
                <a:tc vMerge="1">
                  <a:txBody>
                    <a:bodyPr/>
                    <a:lstStyle/>
                    <a:p>
                      <a:endParaRPr lang="zh-TW" altLang="en-US"/>
                    </a:p>
                  </a:txBody>
                  <a:tcPr/>
                </a:tc>
              </a:tr>
              <a:tr h="579442">
                <a:tc>
                  <a:txBody>
                    <a:bodyPr/>
                    <a:lstStyle/>
                    <a:p>
                      <a:pPr marL="0" algn="ctr" defTabSz="914400" rtl="0" eaLnBrk="1" fontAlgn="b" latinLnBrk="0" hangingPunct="1"/>
                      <a:r>
                        <a:rPr lang="zh-TW" altLang="en-US" sz="3600" b="1" i="0" u="none" strike="noStrike" kern="1200" dirty="0">
                          <a:solidFill>
                            <a:srgbClr val="C00000"/>
                          </a:solidFill>
                          <a:latin typeface="新細明體"/>
                          <a:ea typeface="+mn-ea"/>
                          <a:cs typeface="+mn-cs"/>
                        </a:rPr>
                        <a:t>空班加班，</a:t>
                      </a:r>
                      <a:r>
                        <a:rPr lang="en-US" altLang="zh-TW" sz="3600" b="1" i="0" u="none" strike="noStrike" kern="1200" dirty="0">
                          <a:solidFill>
                            <a:srgbClr val="C00000"/>
                          </a:solidFill>
                          <a:latin typeface="新細明體"/>
                          <a:ea typeface="+mn-ea"/>
                          <a:cs typeface="+mn-cs"/>
                        </a:rPr>
                        <a:t>4</a:t>
                      </a:r>
                      <a:r>
                        <a:rPr lang="zh-TW" altLang="en-US" sz="3600" b="1" i="0" u="none" strike="noStrike" kern="1200" dirty="0">
                          <a:solidFill>
                            <a:srgbClr val="C00000"/>
                          </a:solidFill>
                          <a:latin typeface="新細明體"/>
                          <a:ea typeface="+mn-ea"/>
                          <a:cs typeface="+mn-cs"/>
                        </a:rPr>
                        <a:t>天之加班費</a:t>
                      </a:r>
                      <a:r>
                        <a:rPr lang="en-US" altLang="zh-TW" sz="3600" b="1" i="0" u="none" strike="noStrike" kern="1200" dirty="0">
                          <a:solidFill>
                            <a:srgbClr val="C00000"/>
                          </a:solidFill>
                          <a:latin typeface="新細明體"/>
                          <a:ea typeface="+mn-ea"/>
                          <a:cs typeface="+mn-cs"/>
                        </a:rPr>
                        <a:t>/</a:t>
                      </a:r>
                      <a:r>
                        <a:rPr lang="zh-TW" altLang="en-US" sz="3600" b="1" i="0" u="none" strike="noStrike" kern="1200" dirty="0">
                          <a:solidFill>
                            <a:srgbClr val="C00000"/>
                          </a:solidFill>
                          <a:latin typeface="新細明體"/>
                          <a:ea typeface="+mn-ea"/>
                          <a:cs typeface="+mn-cs"/>
                        </a:rPr>
                        <a:t>元</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CFF"/>
                    </a:solidFill>
                  </a:tcPr>
                </a:tc>
                <a:tc rowSpan="2">
                  <a:txBody>
                    <a:bodyPr/>
                    <a:lstStyle/>
                    <a:p>
                      <a:pPr algn="ctr" fontAlgn="ctr"/>
                      <a:r>
                        <a:rPr lang="en-US" altLang="zh-TW" sz="3600" b="1" i="0" u="none" strike="noStrike" dirty="0" smtClean="0">
                          <a:latin typeface="新細明體"/>
                        </a:rPr>
                        <a:t>2934 </a:t>
                      </a:r>
                      <a:endParaRPr lang="en-US" altLang="zh-TW" sz="3600" b="1" i="0" u="none" strike="noStrike" dirty="0">
                        <a:latin typeface="新細明體"/>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579442">
                <a:tc>
                  <a:txBody>
                    <a:bodyPr/>
                    <a:lstStyle/>
                    <a:p>
                      <a:pPr marL="0" algn="ctr" defTabSz="914400" rtl="0" eaLnBrk="1" fontAlgn="b" latinLnBrk="0" hangingPunct="1"/>
                      <a:r>
                        <a:rPr lang="en-US" altLang="zh-TW" sz="3600" b="1" i="0" u="none" strike="noStrike" kern="1200" dirty="0">
                          <a:solidFill>
                            <a:srgbClr val="C00000"/>
                          </a:solidFill>
                          <a:latin typeface="新細明體"/>
                          <a:ea typeface="+mn-ea"/>
                          <a:cs typeface="+mn-cs"/>
                        </a:rPr>
                        <a:t>(</a:t>
                      </a:r>
                      <a:r>
                        <a:rPr lang="zh-TW" altLang="en-US" sz="3600" b="1" i="0" u="none" strike="noStrike" kern="1200" dirty="0">
                          <a:solidFill>
                            <a:srgbClr val="C00000"/>
                          </a:solidFill>
                          <a:latin typeface="新細明體"/>
                          <a:ea typeface="+mn-ea"/>
                          <a:cs typeface="+mn-cs"/>
                        </a:rPr>
                        <a:t>以每天</a:t>
                      </a:r>
                      <a:r>
                        <a:rPr lang="en-US" altLang="zh-TW" sz="3600" b="1" i="0" u="none" strike="noStrike" kern="1200" dirty="0">
                          <a:solidFill>
                            <a:srgbClr val="C00000"/>
                          </a:solidFill>
                          <a:latin typeface="新細明體"/>
                          <a:ea typeface="+mn-ea"/>
                          <a:cs typeface="+mn-cs"/>
                        </a:rPr>
                        <a:t>10</a:t>
                      </a:r>
                      <a:r>
                        <a:rPr lang="zh-TW" altLang="en-US" sz="3600" b="1" i="0" u="none" strike="noStrike" kern="1200" dirty="0">
                          <a:solidFill>
                            <a:srgbClr val="C00000"/>
                          </a:solidFill>
                          <a:latin typeface="新細明體"/>
                          <a:ea typeface="+mn-ea"/>
                          <a:cs typeface="+mn-cs"/>
                        </a:rPr>
                        <a:t>小時計，共</a:t>
                      </a:r>
                      <a:r>
                        <a:rPr lang="en-US" altLang="zh-TW" sz="3600" b="1" i="0" u="none" strike="noStrike" kern="1200" dirty="0">
                          <a:solidFill>
                            <a:srgbClr val="C00000"/>
                          </a:solidFill>
                          <a:latin typeface="新細明體"/>
                          <a:ea typeface="+mn-ea"/>
                          <a:cs typeface="+mn-cs"/>
                        </a:rPr>
                        <a:t>4</a:t>
                      </a:r>
                      <a:r>
                        <a:rPr lang="zh-TW" altLang="en-US" sz="3600" b="1" i="0" u="none" strike="noStrike" kern="1200" dirty="0">
                          <a:solidFill>
                            <a:srgbClr val="C00000"/>
                          </a:solidFill>
                          <a:latin typeface="新細明體"/>
                          <a:ea typeface="+mn-ea"/>
                          <a:cs typeface="+mn-cs"/>
                        </a:rPr>
                        <a:t>天</a:t>
                      </a:r>
                      <a:r>
                        <a:rPr lang="en-US" altLang="zh-TW" sz="3600" b="1" i="0" u="none" strike="noStrike" kern="1200" dirty="0">
                          <a:solidFill>
                            <a:srgbClr val="C00000"/>
                          </a:solidFill>
                          <a:latin typeface="新細明體"/>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CFF"/>
                    </a:solidFill>
                  </a:tcPr>
                </a:tc>
                <a:tc vMerge="1">
                  <a:txBody>
                    <a:bodyPr/>
                    <a:lstStyle/>
                    <a:p>
                      <a:endParaRPr lang="zh-TW" altLang="en-US"/>
                    </a:p>
                  </a:txBody>
                  <a:tcPr/>
                </a:tc>
              </a:tr>
              <a:tr h="579442">
                <a:tc>
                  <a:txBody>
                    <a:bodyPr/>
                    <a:lstStyle/>
                    <a:p>
                      <a:pPr marL="0" algn="ctr" defTabSz="914400" rtl="0" eaLnBrk="1" fontAlgn="b" latinLnBrk="0" hangingPunct="1"/>
                      <a:r>
                        <a:rPr lang="zh-TW" altLang="en-US" sz="3600" b="1" i="0" u="none" strike="noStrike" kern="1200" dirty="0">
                          <a:solidFill>
                            <a:srgbClr val="008000"/>
                          </a:solidFill>
                          <a:latin typeface="新細明體"/>
                          <a:ea typeface="+mn-ea"/>
                          <a:cs typeface="+mn-cs"/>
                        </a:rPr>
                        <a:t>四週</a:t>
                      </a:r>
                      <a:r>
                        <a:rPr lang="en-US" altLang="zh-TW" sz="3600" b="1" i="0" u="none" strike="noStrike" kern="1200" dirty="0">
                          <a:solidFill>
                            <a:srgbClr val="008000"/>
                          </a:solidFill>
                          <a:latin typeface="新細明體"/>
                          <a:ea typeface="+mn-ea"/>
                          <a:cs typeface="+mn-cs"/>
                        </a:rPr>
                        <a:t>28</a:t>
                      </a:r>
                      <a:r>
                        <a:rPr lang="zh-TW" altLang="en-US" sz="3600" b="1" i="0" u="none" strike="noStrike" kern="1200" dirty="0">
                          <a:solidFill>
                            <a:srgbClr val="008000"/>
                          </a:solidFill>
                          <a:latin typeface="新細明體"/>
                          <a:ea typeface="+mn-ea"/>
                          <a:cs typeface="+mn-cs"/>
                        </a:rPr>
                        <a:t>天，另二日之加班費</a:t>
                      </a:r>
                      <a:r>
                        <a:rPr lang="en-US" altLang="zh-TW" sz="3600" b="1" i="0" u="none" strike="noStrike" kern="1200" dirty="0">
                          <a:solidFill>
                            <a:srgbClr val="008000"/>
                          </a:solidFill>
                          <a:latin typeface="新細明體"/>
                          <a:ea typeface="+mn-ea"/>
                          <a:cs typeface="+mn-cs"/>
                        </a:rPr>
                        <a:t>/</a:t>
                      </a:r>
                      <a:r>
                        <a:rPr lang="zh-TW" altLang="en-US" sz="3600" b="1" i="0" u="none" strike="noStrike" kern="1200" dirty="0">
                          <a:solidFill>
                            <a:srgbClr val="008000"/>
                          </a:solidFill>
                          <a:latin typeface="新細明體"/>
                          <a:ea typeface="+mn-ea"/>
                          <a:cs typeface="+mn-cs"/>
                        </a:rPr>
                        <a:t>元</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FF99"/>
                    </a:solidFill>
                  </a:tcPr>
                </a:tc>
                <a:tc rowSpan="2">
                  <a:txBody>
                    <a:bodyPr/>
                    <a:lstStyle/>
                    <a:p>
                      <a:pPr algn="ctr" fontAlgn="ctr"/>
                      <a:r>
                        <a:rPr lang="en-US" altLang="zh-TW" sz="3600" b="1" i="0" u="none" strike="noStrike" dirty="0" smtClean="0">
                          <a:latin typeface="新細明體"/>
                        </a:rPr>
                        <a:t>489 </a:t>
                      </a:r>
                      <a:endParaRPr lang="en-US" altLang="zh-TW" sz="3600" b="1" i="0" u="none" strike="noStrike" dirty="0">
                        <a:latin typeface="新細明體"/>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579442">
                <a:tc>
                  <a:txBody>
                    <a:bodyPr/>
                    <a:lstStyle/>
                    <a:p>
                      <a:pPr marL="0" algn="ctr" defTabSz="914400" rtl="0" eaLnBrk="1" fontAlgn="b" latinLnBrk="0" hangingPunct="1"/>
                      <a:r>
                        <a:rPr lang="en-US" altLang="zh-TW" sz="3600" b="1" i="0" u="none" strike="noStrike" kern="1200" dirty="0">
                          <a:solidFill>
                            <a:srgbClr val="008000"/>
                          </a:solidFill>
                          <a:latin typeface="新細明體"/>
                          <a:ea typeface="+mn-ea"/>
                          <a:cs typeface="+mn-cs"/>
                        </a:rPr>
                        <a:t>(</a:t>
                      </a:r>
                      <a:r>
                        <a:rPr lang="zh-TW" altLang="en-US" sz="3600" b="1" i="0" u="none" strike="noStrike" kern="1200" dirty="0">
                          <a:solidFill>
                            <a:srgbClr val="008000"/>
                          </a:solidFill>
                          <a:latin typeface="新細明體"/>
                          <a:ea typeface="+mn-ea"/>
                          <a:cs typeface="+mn-cs"/>
                        </a:rPr>
                        <a:t>以每天</a:t>
                      </a:r>
                      <a:r>
                        <a:rPr lang="en-US" altLang="zh-TW" sz="3600" b="1" i="0" u="none" strike="noStrike" kern="1200" dirty="0">
                          <a:solidFill>
                            <a:srgbClr val="008000"/>
                          </a:solidFill>
                          <a:latin typeface="新細明體"/>
                          <a:ea typeface="+mn-ea"/>
                          <a:cs typeface="+mn-cs"/>
                        </a:rPr>
                        <a:t>2</a:t>
                      </a:r>
                      <a:r>
                        <a:rPr lang="zh-TW" altLang="en-US" sz="3600" b="1" i="0" u="none" strike="noStrike" kern="1200" dirty="0">
                          <a:solidFill>
                            <a:srgbClr val="008000"/>
                          </a:solidFill>
                          <a:latin typeface="新細明體"/>
                          <a:ea typeface="+mn-ea"/>
                          <a:cs typeface="+mn-cs"/>
                        </a:rPr>
                        <a:t>小時計，共</a:t>
                      </a:r>
                      <a:r>
                        <a:rPr lang="en-US" altLang="zh-TW" sz="3600" b="1" i="0" u="none" strike="noStrike" kern="1200" dirty="0">
                          <a:solidFill>
                            <a:srgbClr val="008000"/>
                          </a:solidFill>
                          <a:latin typeface="新細明體"/>
                          <a:ea typeface="+mn-ea"/>
                          <a:cs typeface="+mn-cs"/>
                        </a:rPr>
                        <a:t>2</a:t>
                      </a:r>
                      <a:r>
                        <a:rPr lang="zh-TW" altLang="en-US" sz="3600" b="1" i="0" u="none" strike="noStrike" kern="1200" dirty="0">
                          <a:solidFill>
                            <a:srgbClr val="008000"/>
                          </a:solidFill>
                          <a:latin typeface="新細明體"/>
                          <a:ea typeface="+mn-ea"/>
                          <a:cs typeface="+mn-cs"/>
                        </a:rPr>
                        <a:t>天</a:t>
                      </a:r>
                      <a:r>
                        <a:rPr lang="en-US" altLang="zh-TW" sz="3600" b="1" i="0" u="none" strike="noStrike" kern="1200" dirty="0">
                          <a:solidFill>
                            <a:srgbClr val="008000"/>
                          </a:solidFill>
                          <a:latin typeface="新細明體"/>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FF99"/>
                    </a:solidFill>
                  </a:tcPr>
                </a:tc>
                <a:tc vMerge="1">
                  <a:txBody>
                    <a:bodyPr/>
                    <a:lstStyle/>
                    <a:p>
                      <a:endParaRPr lang="zh-TW" altLang="en-US"/>
                    </a:p>
                  </a:txBody>
                  <a:tcPr/>
                </a:tc>
              </a:tr>
              <a:tr h="579442">
                <a:tc>
                  <a:txBody>
                    <a:bodyPr/>
                    <a:lstStyle/>
                    <a:p>
                      <a:pPr algn="ctr" fontAlgn="ctr"/>
                      <a:r>
                        <a:rPr lang="zh-TW" altLang="en-US" sz="3600" b="1" i="0" u="none" strike="noStrike" kern="1200" dirty="0" smtClean="0">
                          <a:solidFill>
                            <a:schemeClr val="tx1"/>
                          </a:solidFill>
                          <a:latin typeface="新細明體"/>
                          <a:ea typeface="+mn-ea"/>
                          <a:cs typeface="+mn-cs"/>
                        </a:rPr>
                        <a:t>一名四週變形員工</a:t>
                      </a:r>
                      <a:r>
                        <a:rPr lang="zh-TW" altLang="en-US" sz="3600" b="1" i="0" u="none" strike="noStrike" dirty="0" smtClean="0">
                          <a:latin typeface="新細明體"/>
                        </a:rPr>
                        <a:t>每月</a:t>
                      </a:r>
                      <a:r>
                        <a:rPr lang="zh-TW" altLang="en-US" sz="3600" b="1" i="0" u="none" strike="noStrike" dirty="0">
                          <a:latin typeface="新細明體"/>
                        </a:rPr>
                        <a:t>薪資</a:t>
                      </a:r>
                      <a:r>
                        <a:rPr lang="en-US" altLang="zh-TW" sz="3600" b="1" i="0" u="none" strike="noStrike" dirty="0">
                          <a:latin typeface="新細明體"/>
                        </a:rPr>
                        <a:t>/</a:t>
                      </a:r>
                      <a:r>
                        <a:rPr lang="zh-TW" altLang="en-US" sz="3600" b="1" i="0" u="none" strike="noStrike" dirty="0">
                          <a:latin typeface="新細明體"/>
                        </a:rPr>
                        <a:t>元</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3600" b="1" i="0" u="none" strike="noStrike" dirty="0" smtClean="0">
                          <a:solidFill>
                            <a:srgbClr val="FF0000"/>
                          </a:solidFill>
                          <a:latin typeface="新細明體"/>
                        </a:rPr>
                        <a:t>25423</a:t>
                      </a:r>
                      <a:r>
                        <a:rPr lang="en-US" altLang="zh-TW" sz="3600" b="1" i="0" u="none" strike="noStrike" dirty="0" smtClean="0">
                          <a:latin typeface="新細明體"/>
                        </a:rPr>
                        <a:t> </a:t>
                      </a:r>
                      <a:endParaRPr lang="en-US" altLang="zh-TW" sz="3600" b="1" i="0" u="none" strike="noStrike" dirty="0">
                        <a:latin typeface="新細明體"/>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標題 1"/>
          <p:cNvSpPr>
            <a:spLocks noGrp="1"/>
          </p:cNvSpPr>
          <p:nvPr>
            <p:ph type="title"/>
          </p:nvPr>
        </p:nvSpPr>
        <p:spPr/>
        <p:txBody>
          <a:bodyPr/>
          <a:lstStyle/>
          <a:p>
            <a:pPr eaLnBrk="1" hangingPunct="1"/>
            <a:r>
              <a:rPr lang="zh-TW" altLang="en-US" sz="7200" dirty="0" smtClean="0">
                <a:solidFill>
                  <a:srgbClr val="FF0000"/>
                </a:solidFill>
                <a:latin typeface="華康行楷體W5(P)" pitchFamily="66" charset="-120"/>
                <a:ea typeface="華康行楷體W5(P)" pitchFamily="66" charset="-120"/>
              </a:rPr>
              <a:t>  歡迎聯繫與交流</a:t>
            </a:r>
          </a:p>
        </p:txBody>
      </p:sp>
      <p:sp>
        <p:nvSpPr>
          <p:cNvPr id="91139" name="內容版面配置區 2"/>
          <p:cNvSpPr>
            <a:spLocks noGrp="1"/>
          </p:cNvSpPr>
          <p:nvPr>
            <p:ph idx="4294967295"/>
          </p:nvPr>
        </p:nvSpPr>
        <p:spPr>
          <a:xfrm>
            <a:off x="467544" y="2357430"/>
            <a:ext cx="8229600" cy="4307292"/>
          </a:xfrm>
        </p:spPr>
        <p:txBody>
          <a:bodyPr/>
          <a:lstStyle/>
          <a:p>
            <a:pPr eaLnBrk="1" hangingPunct="1"/>
            <a:r>
              <a:rPr lang="zh-TW" altLang="en-US" b="1" dirty="0" smtClean="0"/>
              <a:t>手機：</a:t>
            </a:r>
            <a:r>
              <a:rPr lang="en-US" altLang="zh-TW" b="1" dirty="0" smtClean="0"/>
              <a:t>0960-109705</a:t>
            </a:r>
          </a:p>
          <a:p>
            <a:pPr eaLnBrk="1" hangingPunct="1"/>
            <a:r>
              <a:rPr lang="zh-TW" altLang="en-US" b="1" dirty="0" smtClean="0"/>
              <a:t>信箱：</a:t>
            </a:r>
            <a:r>
              <a:rPr lang="en-US" altLang="zh-TW" b="1" dirty="0" smtClean="0"/>
              <a:t>a_sing88@yahoo.com.tw</a:t>
            </a:r>
          </a:p>
          <a:p>
            <a:pPr eaLnBrk="1" hangingPunct="1"/>
            <a:r>
              <a:rPr lang="zh-TW" altLang="en-US" b="1" dirty="0" smtClean="0"/>
              <a:t>微信： </a:t>
            </a:r>
            <a:r>
              <a:rPr lang="en-US" altLang="zh-TW" b="1" dirty="0" smtClean="0"/>
              <a:t>a0960-109705</a:t>
            </a:r>
          </a:p>
          <a:p>
            <a:pPr eaLnBrk="1" hangingPunct="1"/>
            <a:r>
              <a:rPr lang="en-US" altLang="zh-TW" b="1" dirty="0" smtClean="0"/>
              <a:t>LINE</a:t>
            </a:r>
            <a:r>
              <a:rPr lang="zh-TW" altLang="en-US" b="1" dirty="0" smtClean="0"/>
              <a:t> ：</a:t>
            </a:r>
            <a:r>
              <a:rPr lang="en-US" altLang="zh-TW" b="1" dirty="0" smtClean="0"/>
              <a:t> 0960-109705</a:t>
            </a:r>
            <a:endParaRPr lang="zh-TW" altLang="en-US" b="1" dirty="0" smtClean="0"/>
          </a:p>
        </p:txBody>
      </p:sp>
      <p:pic>
        <p:nvPicPr>
          <p:cNvPr id="8197" name="Picture 5"/>
          <p:cNvPicPr preferRelativeResize="0">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00892" y="3714752"/>
            <a:ext cx="1440000" cy="1080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xmlns="">
                <a:solidFill>
                  <a:schemeClr val="accent1"/>
                </a:solidFill>
              </a14:hiddenFill>
            </a:ext>
          </a:extLst>
        </p:spPr>
      </p:pic>
      <p:pic>
        <p:nvPicPr>
          <p:cNvPr id="8198" name="Picture 6"/>
          <p:cNvPicPr preferRelativeResize="0">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4414" y="5357826"/>
            <a:ext cx="1440000" cy="1080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xmlns="">
                <a:solidFill>
                  <a:schemeClr val="accent1"/>
                </a:solidFill>
              </a14:hiddenFill>
            </a:ext>
          </a:extLst>
        </p:spPr>
      </p:pic>
      <p:pic>
        <p:nvPicPr>
          <p:cNvPr id="91143" name="Picture 7"/>
          <p:cNvPicPr preferRelativeResize="0">
            <a:picLocks noChangeArrowheads="1"/>
          </p:cNvPicPr>
          <p:nvPr/>
        </p:nvPicPr>
        <p:blipFill rotWithShape="1">
          <a:blip r:embed="rId4" cstate="print">
            <a:extLst>
              <a:ext uri="{28A0092B-C50C-407E-A947-70E740481C1C}">
                <a14:useLocalDpi xmlns:a14="http://schemas.microsoft.com/office/drawing/2010/main" xmlns="" val="0"/>
              </a:ext>
            </a:extLst>
          </a:blip>
          <a:srcRect l="16917" t="7368" r="17645" b="3684"/>
          <a:stretch/>
        </p:blipFill>
        <p:spPr bwMode="auto">
          <a:xfrm>
            <a:off x="4572000" y="5000636"/>
            <a:ext cx="1440000" cy="1080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xmlns="">
                <a:solidFill>
                  <a:schemeClr val="accent1"/>
                </a:solidFill>
              </a14:hiddenFill>
            </a:ext>
          </a:extLst>
        </p:spPr>
      </p:pic>
      <p:sp>
        <p:nvSpPr>
          <p:cNvPr id="8" name="標題 1"/>
          <p:cNvSpPr txBox="1">
            <a:spLocks/>
          </p:cNvSpPr>
          <p:nvPr/>
        </p:nvSpPr>
        <p:spPr bwMode="auto">
          <a:xfrm>
            <a:off x="500034" y="1285860"/>
            <a:ext cx="8229600" cy="10715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6000" b="0" kern="0" dirty="0" smtClean="0">
                <a:solidFill>
                  <a:srgbClr val="0000FF"/>
                </a:solidFill>
                <a:latin typeface="華康行楷體W5(P)" pitchFamily="66" charset="-120"/>
                <a:ea typeface="華康行楷體W5(P)" pitchFamily="66" charset="-120"/>
                <a:cs typeface="+mj-cs"/>
              </a:rPr>
              <a:t>吳 信 昇</a:t>
            </a:r>
            <a:endParaRPr kumimoji="1" lang="zh-TW" altLang="en-US" sz="6000" b="0" i="0" u="none" strike="noStrike" kern="0" cap="none" spc="0" normalizeH="0" baseline="0" noProof="0" dirty="0" smtClean="0">
              <a:ln>
                <a:noFill/>
              </a:ln>
              <a:solidFill>
                <a:srgbClr val="0000FF"/>
              </a:solidFill>
              <a:effectLst/>
              <a:uLnTx/>
              <a:uFillTx/>
              <a:latin typeface="華康行楷體W5(P)" pitchFamily="66" charset="-120"/>
              <a:ea typeface="華康行楷體W5(P)" pitchFamily="66" charset="-120"/>
              <a:cs typeface="+mj-cs"/>
            </a:endParaRPr>
          </a:p>
        </p:txBody>
      </p:sp>
      <p:pic>
        <p:nvPicPr>
          <p:cNvPr id="200707" name="Picture 3"/>
          <p:cNvPicPr>
            <a:picLocks noChangeAspect="1" noChangeArrowheads="1"/>
          </p:cNvPicPr>
          <p:nvPr/>
        </p:nvPicPr>
        <p:blipFill>
          <a:blip r:embed="rId5"/>
          <a:srcRect/>
          <a:stretch>
            <a:fillRect/>
          </a:stretch>
        </p:blipFill>
        <p:spPr bwMode="auto">
          <a:xfrm>
            <a:off x="285720" y="357166"/>
            <a:ext cx="1143008" cy="1516646"/>
          </a:xfrm>
          <a:prstGeom prst="rect">
            <a:avLst/>
          </a:prstGeom>
          <a:noFill/>
          <a:ln w="9525">
            <a:noFill/>
            <a:miter lim="800000"/>
            <a:headEnd/>
            <a:tailEnd/>
          </a:ln>
          <a:effectLst/>
        </p:spPr>
      </p:pic>
    </p:spTree>
    <p:extLst>
      <p:ext uri="{BB962C8B-B14F-4D97-AF65-F5344CB8AC3E}">
        <p14:creationId xmlns:p14="http://schemas.microsoft.com/office/powerpoint/2010/main" xmlns="" val="3857298858"/>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95938" name="Picture 2" descr="C:\Users\Administrator\Desktop\197077.jpg"/>
          <p:cNvPicPr>
            <a:picLocks noChangeAspect="1" noChangeArrowheads="1"/>
          </p:cNvPicPr>
          <p:nvPr/>
        </p:nvPicPr>
        <p:blipFill>
          <a:blip r:embed="rId2"/>
          <a:srcRect/>
          <a:stretch>
            <a:fillRect/>
          </a:stretch>
        </p:blipFill>
        <p:spPr bwMode="auto">
          <a:xfrm>
            <a:off x="1" y="0"/>
            <a:ext cx="4500561" cy="6858000"/>
          </a:xfrm>
          <a:prstGeom prst="rect">
            <a:avLst/>
          </a:prstGeom>
          <a:noFill/>
        </p:spPr>
      </p:pic>
      <p:pic>
        <p:nvPicPr>
          <p:cNvPr id="295939" name="Picture 3" descr="C:\Users\Administrator\Desktop\197080.jpg"/>
          <p:cNvPicPr>
            <a:picLocks noChangeAspect="1" noChangeArrowheads="1"/>
          </p:cNvPicPr>
          <p:nvPr/>
        </p:nvPicPr>
        <p:blipFill>
          <a:blip r:embed="rId3"/>
          <a:srcRect/>
          <a:stretch>
            <a:fillRect/>
          </a:stretch>
        </p:blipFill>
        <p:spPr bwMode="auto">
          <a:xfrm>
            <a:off x="4500563" y="0"/>
            <a:ext cx="4643438" cy="6858000"/>
          </a:xfrm>
          <a:prstGeom prst="rect">
            <a:avLst/>
          </a:prstGeom>
          <a:noFill/>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內容版面配置區 2"/>
          <p:cNvSpPr>
            <a:spLocks noGrp="1"/>
          </p:cNvSpPr>
          <p:nvPr>
            <p:ph idx="1"/>
          </p:nvPr>
        </p:nvSpPr>
        <p:spPr/>
        <p:txBody>
          <a:bodyPr/>
          <a:lstStyle/>
          <a:p>
            <a:endParaRPr lang="zh-TW" altLang="en-US" smtClean="0"/>
          </a:p>
        </p:txBody>
      </p:sp>
      <p:pic>
        <p:nvPicPr>
          <p:cNvPr id="18435" name="圖片 3" descr="C:\Users\WIN8\Desktop\勞基法修法方向.jpg"/>
          <p:cNvPicPr>
            <a:picLocks noChangeAspect="1" noChangeArrowheads="1"/>
          </p:cNvPicPr>
          <p:nvPr/>
        </p:nvPicPr>
        <p:blipFill>
          <a:blip r:embed="rId2"/>
          <a:srcRect b="25162"/>
          <a:stretch>
            <a:fillRect/>
          </a:stretch>
        </p:blipFill>
        <p:spPr bwMode="auto">
          <a:xfrm>
            <a:off x="0" y="0"/>
            <a:ext cx="9144000" cy="6858000"/>
          </a:xfrm>
          <a:prstGeom prst="rect">
            <a:avLst/>
          </a:prstGeom>
          <a:noFill/>
          <a:ln w="9525">
            <a:noFill/>
            <a:miter lim="800000"/>
            <a:headEnd/>
            <a:tailEnd/>
          </a:ln>
        </p:spPr>
      </p:pic>
      <p:sp>
        <p:nvSpPr>
          <p:cNvPr id="6" name="橢圓 5"/>
          <p:cNvSpPr/>
          <p:nvPr/>
        </p:nvSpPr>
        <p:spPr bwMode="auto">
          <a:xfrm>
            <a:off x="228600" y="5334000"/>
            <a:ext cx="4248472" cy="1080120"/>
          </a:xfrm>
          <a:prstGeom prst="ellipse">
            <a:avLst/>
          </a:prstGeom>
          <a:noFill/>
          <a:ln cmpd="dbl">
            <a:solidFill>
              <a:srgbClr val="FF0000"/>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eaLnBrk="0" hangingPunct="0">
              <a:defRPr/>
            </a:pPr>
            <a:endParaRPr kumimoji="0" lang="zh-TW" altLang="en-US" sz="2400" dirty="0">
              <a:solidFill>
                <a:schemeClr val="bg1"/>
              </a:solidFill>
              <a:latin typeface="標楷體" pitchFamily="65" charset="-120"/>
              <a:ea typeface="標楷體" pitchFamily="65" charset="-120"/>
            </a:endParaRPr>
          </a:p>
        </p:txBody>
      </p:sp>
      <p:sp>
        <p:nvSpPr>
          <p:cNvPr id="7" name="Rectangle 2"/>
          <p:cNvSpPr>
            <a:spLocks noChangeArrowheads="1"/>
          </p:cNvSpPr>
          <p:nvPr/>
        </p:nvSpPr>
        <p:spPr bwMode="auto">
          <a:xfrm>
            <a:off x="0" y="5562600"/>
            <a:ext cx="4752528" cy="523220"/>
          </a:xfrm>
          <a:prstGeom prst="rect">
            <a:avLst/>
          </a:prstGeom>
          <a:noFill/>
          <a:ln w="9525">
            <a:noFill/>
            <a:miter lim="800000"/>
            <a:headEnd/>
            <a:tailEnd/>
          </a:ln>
        </p:spPr>
        <p:txBody>
          <a:bodyPr wrap="square" anchor="ctr">
            <a:spAutoFit/>
          </a:bodyPr>
          <a:lstStyle/>
          <a:p>
            <a:r>
              <a:rPr lang="en-US" altLang="zh-TW" sz="2800" dirty="0" smtClean="0">
                <a:solidFill>
                  <a:srgbClr val="0000CC"/>
                </a:solidFill>
                <a:latin typeface="標楷體" pitchFamily="65" charset="-120"/>
              </a:rPr>
              <a:t>§32</a:t>
            </a:r>
            <a:r>
              <a:rPr lang="zh-TW" altLang="en-US" sz="2800" b="1" dirty="0" smtClean="0">
                <a:solidFill>
                  <a:srgbClr val="0000CC"/>
                </a:solidFill>
                <a:latin typeface="標楷體" pitchFamily="65" charset="-120"/>
                <a:ea typeface="標楷體" pitchFamily="65" charset="-120"/>
              </a:rPr>
              <a:t>條之</a:t>
            </a:r>
            <a:r>
              <a:rPr lang="en-US" altLang="zh-TW" sz="2800" b="1" dirty="0" smtClean="0">
                <a:solidFill>
                  <a:srgbClr val="0000CC"/>
                </a:solidFill>
                <a:latin typeface="標楷體" pitchFamily="65" charset="-120"/>
                <a:ea typeface="標楷體" pitchFamily="65" charset="-120"/>
              </a:rPr>
              <a:t>1</a:t>
            </a:r>
            <a:r>
              <a:rPr lang="zh-TW" altLang="en-US" sz="2800" b="1" dirty="0" smtClean="0">
                <a:solidFill>
                  <a:srgbClr val="0000CC"/>
                </a:solidFill>
                <a:latin typeface="標楷體" pitchFamily="65" charset="-120"/>
                <a:ea typeface="標楷體" pitchFamily="65" charset="-120"/>
              </a:rPr>
              <a:t> 加班換補休</a:t>
            </a:r>
            <a:endParaRPr lang="zh-TW" altLang="en-US" sz="2800" b="1" dirty="0">
              <a:solidFill>
                <a:srgbClr val="0000CC"/>
              </a:solidFill>
              <a:latin typeface="標楷體" pitchFamily="65" charset="-120"/>
              <a:ea typeface="標楷體" pitchFamily="65" charset="-120"/>
            </a:endParaRPr>
          </a:p>
        </p:txBody>
      </p:sp>
      <p:sp>
        <p:nvSpPr>
          <p:cNvPr id="8" name="Rectangle 2"/>
          <p:cNvSpPr>
            <a:spLocks noChangeArrowheads="1"/>
          </p:cNvSpPr>
          <p:nvPr/>
        </p:nvSpPr>
        <p:spPr bwMode="auto">
          <a:xfrm>
            <a:off x="152400" y="228600"/>
            <a:ext cx="4752528" cy="584775"/>
          </a:xfrm>
          <a:prstGeom prst="rect">
            <a:avLst/>
          </a:prstGeom>
          <a:noFill/>
          <a:ln w="9525">
            <a:noFill/>
            <a:miter lim="800000"/>
            <a:headEnd/>
            <a:tailEnd/>
          </a:ln>
        </p:spPr>
        <p:txBody>
          <a:bodyPr wrap="square" anchor="ctr">
            <a:spAutoFit/>
          </a:bodyPr>
          <a:lstStyle/>
          <a:p>
            <a:pPr algn="ctr" eaLnBrk="1" hangingPunct="1"/>
            <a:r>
              <a:rPr lang="en-US" altLang="zh-TW" sz="3200" b="1" dirty="0" smtClean="0">
                <a:solidFill>
                  <a:srgbClr val="C00000"/>
                </a:solidFill>
                <a:latin typeface="標楷體" pitchFamily="65" charset="-120"/>
                <a:ea typeface="標楷體" pitchFamily="65" charset="-120"/>
              </a:rPr>
              <a:t>107.01.10.</a:t>
            </a:r>
            <a:r>
              <a:rPr lang="zh-TW" altLang="en-US" sz="3200" b="1" dirty="0" smtClean="0">
                <a:solidFill>
                  <a:srgbClr val="C00000"/>
                </a:solidFill>
                <a:latin typeface="標楷體" pitchFamily="65" charset="-120"/>
                <a:ea typeface="標楷體" pitchFamily="65" charset="-120"/>
              </a:rPr>
              <a:t>勞基法再修法</a:t>
            </a:r>
            <a:endParaRPr lang="zh-TW" altLang="en-US" sz="3200" b="1" dirty="0">
              <a:solidFill>
                <a:srgbClr val="C00000"/>
              </a:solidFill>
              <a:latin typeface="標楷體" pitchFamily="65" charset="-120"/>
              <a:ea typeface="標楷體" pitchFamily="65" charset="-120"/>
            </a:endParaRPr>
          </a:p>
        </p:txBody>
      </p:sp>
      <p:sp>
        <p:nvSpPr>
          <p:cNvPr id="9" name="Text Box 4"/>
          <p:cNvSpPr txBox="1">
            <a:spLocks noChangeArrowheads="1"/>
          </p:cNvSpPr>
          <p:nvPr/>
        </p:nvSpPr>
        <p:spPr bwMode="auto">
          <a:xfrm>
            <a:off x="3500430" y="3929066"/>
            <a:ext cx="571504" cy="956523"/>
          </a:xfrm>
          <a:prstGeom prst="rect">
            <a:avLst/>
          </a:prstGeom>
          <a:solidFill>
            <a:schemeClr val="bg1"/>
          </a:solidFill>
          <a:ln w="38100">
            <a:noFill/>
            <a:miter lim="800000"/>
            <a:headEnd/>
            <a:tailEnd/>
          </a:ln>
        </p:spPr>
        <p:txBody>
          <a:bodyPr wrap="square" lIns="102302" tIns="92636" rIns="102302" bIns="92636">
            <a:spAutoFit/>
          </a:bodyPr>
          <a:lstStyle/>
          <a:p>
            <a:pPr marL="342900" indent="-342900">
              <a:lnSpc>
                <a:spcPts val="6000"/>
              </a:lnSpc>
              <a:spcBef>
                <a:spcPts val="600"/>
              </a:spcBef>
              <a:spcAft>
                <a:spcPts val="600"/>
              </a:spcAft>
            </a:pPr>
            <a:endParaRPr lang="en-US" altLang="zh-TW" sz="7200" dirty="0" smtClean="0">
              <a:solidFill>
                <a:srgbClr val="FF0000"/>
              </a:solidFill>
              <a:latin typeface="標楷體" pitchFamily="65" charset="-120"/>
              <a:sym typeface="Wingdings 2"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500"/>
                                        <p:tgtEl>
                                          <p:spTgt spid="6"/>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by="(-#ppt_w*2)" calcmode="lin" valueType="num">
                                      <p:cBhvr rctx="PPT">
                                        <p:cTn id="11" dur="250" autoRev="1" fill="hold">
                                          <p:stCondLst>
                                            <p:cond delay="0"/>
                                          </p:stCondLst>
                                        </p:cTn>
                                        <p:tgtEl>
                                          <p:spTgt spid="7"/>
                                        </p:tgtEl>
                                        <p:attrNameLst>
                                          <p:attrName>ppt_w</p:attrName>
                                        </p:attrNameLst>
                                      </p:cBhvr>
                                    </p:anim>
                                    <p:anim by="(#ppt_w*0.50)" calcmode="lin" valueType="num">
                                      <p:cBhvr>
                                        <p:cTn id="12" dur="250" decel="50000" autoRev="1" fill="hold">
                                          <p:stCondLst>
                                            <p:cond delay="0"/>
                                          </p:stCondLst>
                                        </p:cTn>
                                        <p:tgtEl>
                                          <p:spTgt spid="7"/>
                                        </p:tgtEl>
                                        <p:attrNameLst>
                                          <p:attrName>ppt_x</p:attrName>
                                        </p:attrNameLst>
                                      </p:cBhvr>
                                    </p:anim>
                                    <p:anim from="(-#ppt_h/2)" to="(#ppt_y)" calcmode="lin" valueType="num">
                                      <p:cBhvr>
                                        <p:cTn id="13" dur="500" fill="hold">
                                          <p:stCondLst>
                                            <p:cond delay="0"/>
                                          </p:stCondLst>
                                        </p:cTn>
                                        <p:tgtEl>
                                          <p:spTgt spid="7"/>
                                        </p:tgtEl>
                                        <p:attrNameLst>
                                          <p:attrName>ppt_y</p:attrName>
                                        </p:attrNameLst>
                                      </p:cBhvr>
                                    </p:anim>
                                    <p:animRot by="21600000">
                                      <p:cBhvr>
                                        <p:cTn id="14" dur="5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268760"/>
            <a:ext cx="3106034" cy="46805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內容版面配置區 2"/>
          <p:cNvSpPr>
            <a:spLocks noGrp="1"/>
          </p:cNvSpPr>
          <p:nvPr>
            <p:ph idx="1"/>
          </p:nvPr>
        </p:nvSpPr>
        <p:spPr>
          <a:xfrm>
            <a:off x="3000364" y="1214422"/>
            <a:ext cx="5715040" cy="4389120"/>
          </a:xfrm>
        </p:spPr>
        <p:txBody>
          <a:bodyPr>
            <a:normAutofit/>
          </a:bodyPr>
          <a:lstStyle/>
          <a:p>
            <a:pPr marL="0" indent="0" algn="ctr">
              <a:buNone/>
            </a:pPr>
            <a:r>
              <a:rPr lang="zh-TW" altLang="en-US" sz="6600" dirty="0" smtClean="0">
                <a:latin typeface="華康行楷體W5(P)" pitchFamily="66" charset="-120"/>
                <a:ea typeface="華康行楷體W5(P)" pitchFamily="66" charset="-120"/>
              </a:rPr>
              <a:t>何謂加班工時帳戶制</a:t>
            </a:r>
            <a:r>
              <a:rPr lang="en-US" altLang="zh-TW" sz="6600" dirty="0" smtClean="0">
                <a:solidFill>
                  <a:srgbClr val="0000CC"/>
                </a:solidFill>
                <a:latin typeface="華康行楷體W5(P)" pitchFamily="66" charset="-120"/>
                <a:ea typeface="華康行楷體W5(P)" pitchFamily="66" charset="-120"/>
              </a:rPr>
              <a:t>(</a:t>
            </a:r>
            <a:r>
              <a:rPr lang="zh-TW" altLang="en-US" sz="6600" dirty="0" smtClean="0">
                <a:solidFill>
                  <a:srgbClr val="0000CC"/>
                </a:solidFill>
                <a:latin typeface="華康行楷體W5(P)" pitchFamily="66" charset="-120"/>
                <a:ea typeface="華康行楷體W5(P)" pitchFamily="66" charset="-120"/>
              </a:rPr>
              <a:t>加班補休、特休遞延</a:t>
            </a:r>
            <a:r>
              <a:rPr lang="en-US" altLang="zh-TW" sz="6600" dirty="0" smtClean="0">
                <a:solidFill>
                  <a:srgbClr val="0000CC"/>
                </a:solidFill>
                <a:latin typeface="華康行楷體W5(P)" pitchFamily="66" charset="-120"/>
                <a:ea typeface="華康行楷體W5(P)" pitchFamily="66" charset="-120"/>
              </a:rPr>
              <a:t>)</a:t>
            </a:r>
            <a:r>
              <a:rPr lang="zh-TW" altLang="en-US" sz="6600" dirty="0" smtClean="0">
                <a:latin typeface="華康行楷體W5(P)" pitchFamily="66" charset="-120"/>
                <a:ea typeface="華康行楷體W5(P)" pitchFamily="66" charset="-120"/>
              </a:rPr>
              <a:t>，如何進行 </a:t>
            </a:r>
            <a:r>
              <a:rPr lang="en-US" altLang="zh-TW" sz="6600" dirty="0" smtClean="0">
                <a:latin typeface="華康行楷體W5(P)" pitchFamily="66" charset="-120"/>
                <a:ea typeface="華康行楷體W5(P)" pitchFamily="66" charset="-120"/>
              </a:rPr>
              <a:t>?</a:t>
            </a:r>
            <a:endParaRPr lang="zh-TW" altLang="en-US" sz="6600" spc="300" dirty="0">
              <a:ln w="11430" cmpd="sng">
                <a:solidFill>
                  <a:schemeClr val="accent1">
                    <a:tint val="10000"/>
                  </a:schemeClr>
                </a:solidFill>
                <a:prstDash val="solid"/>
                <a:miter lim="800000"/>
              </a:ln>
              <a:effectLst>
                <a:glow rad="45500">
                  <a:schemeClr val="accent1">
                    <a:satMod val="220000"/>
                    <a:alpha val="35000"/>
                  </a:schemeClr>
                </a:glow>
                <a:outerShdw blurRad="38100" dist="38100" dir="2700000" algn="tl">
                  <a:srgbClr val="000000">
                    <a:alpha val="43137"/>
                  </a:srgbClr>
                </a:outerShdw>
              </a:effectLst>
              <a:latin typeface="華康行楷體W5(P)" pitchFamily="66" charset="-120"/>
              <a:ea typeface="華康行楷體W5(P)" pitchFamily="66" charset="-120"/>
            </a:endParaRPr>
          </a:p>
        </p:txBody>
      </p:sp>
    </p:spTree>
    <p:extLst>
      <p:ext uri="{BB962C8B-B14F-4D97-AF65-F5344CB8AC3E}">
        <p14:creationId xmlns:p14="http://schemas.microsoft.com/office/powerpoint/2010/main" xmlns="" val="54718453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圖片 4"/>
          <p:cNvPicPr/>
          <p:nvPr/>
        </p:nvPicPr>
        <p:blipFill>
          <a:blip r:embed="rId2"/>
          <a:srcRect l="12641" t="18599" r="27944" b="25845"/>
          <a:stretch>
            <a:fillRect/>
          </a:stretch>
        </p:blipFill>
        <p:spPr bwMode="auto">
          <a:xfrm>
            <a:off x="0" y="714356"/>
            <a:ext cx="7500958" cy="4572032"/>
          </a:xfrm>
          <a:prstGeom prst="rect">
            <a:avLst/>
          </a:prstGeom>
          <a:noFill/>
          <a:ln w="9525">
            <a:noFill/>
            <a:miter lim="800000"/>
            <a:headEnd/>
            <a:tailEnd/>
          </a:ln>
        </p:spPr>
      </p:pic>
      <p:pic>
        <p:nvPicPr>
          <p:cNvPr id="236547" name="Picture 3"/>
          <p:cNvPicPr>
            <a:picLocks noChangeAspect="1" noChangeArrowheads="1"/>
          </p:cNvPicPr>
          <p:nvPr/>
        </p:nvPicPr>
        <p:blipFill>
          <a:blip r:embed="rId3"/>
          <a:srcRect/>
          <a:stretch>
            <a:fillRect/>
          </a:stretch>
        </p:blipFill>
        <p:spPr bwMode="auto">
          <a:xfrm>
            <a:off x="2214546" y="2714620"/>
            <a:ext cx="5100662" cy="1214446"/>
          </a:xfrm>
          <a:prstGeom prst="rect">
            <a:avLst/>
          </a:prstGeom>
          <a:noFill/>
          <a:ln w="9525">
            <a:noFill/>
            <a:miter lim="800000"/>
            <a:headEnd/>
            <a:tailEnd/>
          </a:ln>
          <a:effectLst/>
        </p:spPr>
      </p:pic>
    </p:spTree>
    <p:extLst>
      <p:ext uri="{BB962C8B-B14F-4D97-AF65-F5344CB8AC3E}">
        <p14:creationId xmlns:p14="http://schemas.microsoft.com/office/powerpoint/2010/main" xmlns="" val="547184532"/>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5" name="Picture 3"/>
          <p:cNvPicPr>
            <a:picLocks noChangeAspect="1" noChangeArrowheads="1"/>
          </p:cNvPicPr>
          <p:nvPr/>
        </p:nvPicPr>
        <p:blipFill>
          <a:blip r:embed="rId2"/>
          <a:srcRect/>
          <a:stretch>
            <a:fillRect/>
          </a:stretch>
        </p:blipFill>
        <p:spPr bwMode="auto">
          <a:xfrm>
            <a:off x="0" y="0"/>
            <a:ext cx="9144000" cy="6877428"/>
          </a:xfrm>
          <a:prstGeom prst="rect">
            <a:avLst/>
          </a:prstGeom>
          <a:noFill/>
          <a:ln w="9525">
            <a:noFill/>
            <a:miter lim="800000"/>
            <a:headEnd/>
            <a:tailEnd/>
          </a:ln>
          <a:effectLst/>
        </p:spPr>
      </p:pic>
    </p:spTree>
    <p:extLst>
      <p:ext uri="{BB962C8B-B14F-4D97-AF65-F5344CB8AC3E}">
        <p14:creationId xmlns:p14="http://schemas.microsoft.com/office/powerpoint/2010/main" xmlns="" val="547184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Box 10"/>
          <p:cNvSpPr txBox="1">
            <a:spLocks noChangeArrowheads="1"/>
          </p:cNvSpPr>
          <p:nvPr/>
        </p:nvSpPr>
        <p:spPr bwMode="auto">
          <a:xfrm>
            <a:off x="228600" y="0"/>
            <a:ext cx="8712968" cy="1066800"/>
          </a:xfrm>
          <a:prstGeom prst="rect">
            <a:avLst/>
          </a:prstGeom>
          <a:solidFill>
            <a:schemeClr val="bg1"/>
          </a:solidFill>
          <a:ln w="9525">
            <a:noFill/>
            <a:miter lim="800000"/>
            <a:headEnd/>
            <a:tailEnd/>
          </a:ln>
        </p:spPr>
        <p:txBody>
          <a:bodyPr/>
          <a:lstStyle/>
          <a:p>
            <a:pPr>
              <a:lnSpc>
                <a:spcPct val="150000"/>
              </a:lnSpc>
              <a:spcBef>
                <a:spcPts val="600"/>
              </a:spcBef>
              <a:defRPr/>
            </a:pPr>
            <a:r>
              <a:rPr lang="zh-TW" altLang="en-US" sz="4000" dirty="0" smtClean="0">
                <a:solidFill>
                  <a:srgbClr val="FF0000"/>
                </a:solidFill>
                <a:effectLst>
                  <a:outerShdw blurRad="38100" dist="38100" dir="2700000" algn="tl">
                    <a:srgbClr val="C0C0C0"/>
                  </a:outerShdw>
                </a:effectLst>
              </a:rPr>
              <a:t>勞基法細則第</a:t>
            </a:r>
            <a:r>
              <a:rPr lang="en-US" altLang="zh-TW" sz="4000" dirty="0" smtClean="0">
                <a:solidFill>
                  <a:srgbClr val="FF0000"/>
                </a:solidFill>
                <a:effectLst>
                  <a:outerShdw blurRad="38100" dist="38100" dir="2700000" algn="tl">
                    <a:srgbClr val="C0C0C0"/>
                  </a:outerShdw>
                </a:effectLst>
              </a:rPr>
              <a:t>22</a:t>
            </a:r>
            <a:r>
              <a:rPr lang="zh-TW" altLang="en-US" sz="4000" dirty="0" smtClean="0">
                <a:solidFill>
                  <a:srgbClr val="FF0000"/>
                </a:solidFill>
                <a:effectLst>
                  <a:outerShdw blurRad="38100" dist="38100" dir="2700000" algn="tl">
                    <a:srgbClr val="C0C0C0"/>
                  </a:outerShdw>
                </a:effectLst>
              </a:rPr>
              <a:t>條之</a:t>
            </a:r>
            <a:r>
              <a:rPr lang="en-US" altLang="zh-TW" sz="4000" dirty="0" smtClean="0">
                <a:solidFill>
                  <a:srgbClr val="FF0000"/>
                </a:solidFill>
                <a:effectLst>
                  <a:outerShdw blurRad="38100" dist="38100" dir="2700000" algn="tl">
                    <a:srgbClr val="C0C0C0"/>
                  </a:outerShdw>
                </a:effectLst>
              </a:rPr>
              <a:t>2</a:t>
            </a:r>
            <a:endParaRPr lang="zh-TW" altLang="en-US" sz="4000" b="1" dirty="0">
              <a:solidFill>
                <a:srgbClr val="FF0000"/>
              </a:solidFill>
              <a:effectLst>
                <a:outerShdw blurRad="38100" dist="38100" dir="2700000" algn="tl">
                  <a:srgbClr val="C0C0C0"/>
                </a:outerShdw>
              </a:effectLst>
            </a:endParaRPr>
          </a:p>
        </p:txBody>
      </p:sp>
      <p:pic>
        <p:nvPicPr>
          <p:cNvPr id="4" name="圖片 3"/>
          <p:cNvPicPr>
            <a:picLocks noChangeAspect="1"/>
          </p:cNvPicPr>
          <p:nvPr/>
        </p:nvPicPr>
        <p:blipFill>
          <a:blip r:embed="rId2"/>
          <a:srcRect t="8750"/>
          <a:stretch>
            <a:fillRect/>
          </a:stretch>
        </p:blipFill>
        <p:spPr>
          <a:xfrm>
            <a:off x="0" y="857232"/>
            <a:ext cx="9144000" cy="6000768"/>
          </a:xfrm>
          <a:prstGeom prst="rect">
            <a:avLst/>
          </a:prstGeom>
        </p:spPr>
      </p:pic>
      <p:sp>
        <p:nvSpPr>
          <p:cNvPr id="7" name="橢圓 6"/>
          <p:cNvSpPr/>
          <p:nvPr/>
        </p:nvSpPr>
        <p:spPr bwMode="auto">
          <a:xfrm>
            <a:off x="285720" y="1571612"/>
            <a:ext cx="7143800" cy="571504"/>
          </a:xfrm>
          <a:prstGeom prst="ellipse">
            <a:avLst/>
          </a:prstGeom>
          <a:noFill/>
          <a:ln cmpd="dbl">
            <a:solidFill>
              <a:srgbClr val="0000FF"/>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eaLnBrk="0" hangingPunct="0">
              <a:defRPr/>
            </a:pPr>
            <a:endParaRPr kumimoji="0" lang="zh-TW" altLang="en-US" sz="2400" dirty="0">
              <a:solidFill>
                <a:schemeClr val="bg1"/>
              </a:solidFill>
              <a:latin typeface="標楷體" pitchFamily="65" charset="-120"/>
              <a:ea typeface="標楷體" pitchFamily="65" charset="-120"/>
            </a:endParaRPr>
          </a:p>
        </p:txBody>
      </p:sp>
      <p:sp>
        <p:nvSpPr>
          <p:cNvPr id="10" name="橢圓 9"/>
          <p:cNvSpPr/>
          <p:nvPr/>
        </p:nvSpPr>
        <p:spPr bwMode="auto">
          <a:xfrm>
            <a:off x="214282" y="5857868"/>
            <a:ext cx="3643338" cy="1000132"/>
          </a:xfrm>
          <a:prstGeom prst="ellipse">
            <a:avLst/>
          </a:prstGeom>
          <a:noFill/>
          <a:ln cmpd="dbl">
            <a:solidFill>
              <a:srgbClr val="C00000"/>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eaLnBrk="0" hangingPunct="0">
              <a:defRPr/>
            </a:pPr>
            <a:endParaRPr kumimoji="0" lang="zh-TW" altLang="en-US" sz="2400" dirty="0">
              <a:solidFill>
                <a:schemeClr val="bg1"/>
              </a:solidFill>
              <a:latin typeface="標楷體" pitchFamily="65" charset="-120"/>
              <a:ea typeface="標楷體" pitchFamily="65" charset="-120"/>
            </a:endParaRPr>
          </a:p>
        </p:txBody>
      </p:sp>
      <p:pic>
        <p:nvPicPr>
          <p:cNvPr id="174081" name="Picture 1"/>
          <p:cNvPicPr>
            <a:picLocks noChangeAspect="1" noChangeArrowheads="1"/>
          </p:cNvPicPr>
          <p:nvPr/>
        </p:nvPicPr>
        <p:blipFill>
          <a:blip r:embed="rId3"/>
          <a:srcRect/>
          <a:stretch>
            <a:fillRect/>
          </a:stretch>
        </p:blipFill>
        <p:spPr bwMode="auto">
          <a:xfrm>
            <a:off x="8358214" y="2928934"/>
            <a:ext cx="571504" cy="838202"/>
          </a:xfrm>
          <a:prstGeom prst="rect">
            <a:avLst/>
          </a:prstGeom>
          <a:noFill/>
          <a:ln w="9525">
            <a:noFill/>
            <a:miter lim="800000"/>
            <a:headEnd/>
            <a:tailEnd/>
          </a:ln>
          <a:effectLst/>
        </p:spPr>
      </p:pic>
      <p:sp>
        <p:nvSpPr>
          <p:cNvPr id="9" name="Text Box 10"/>
          <p:cNvSpPr txBox="1">
            <a:spLocks noChangeArrowheads="1"/>
          </p:cNvSpPr>
          <p:nvPr/>
        </p:nvSpPr>
        <p:spPr bwMode="auto">
          <a:xfrm>
            <a:off x="4572000" y="3000372"/>
            <a:ext cx="2786082" cy="290530"/>
          </a:xfrm>
          <a:prstGeom prst="rect">
            <a:avLst/>
          </a:prstGeom>
          <a:solidFill>
            <a:schemeClr val="accent5"/>
          </a:solidFill>
          <a:ln w="9525">
            <a:noFill/>
            <a:miter lim="800000"/>
            <a:headEnd/>
            <a:tailEnd/>
          </a:ln>
        </p:spPr>
        <p:txBody>
          <a:bodyPr/>
          <a:lstStyle/>
          <a:p>
            <a:pPr>
              <a:lnSpc>
                <a:spcPts val="1200"/>
              </a:lnSpc>
              <a:spcBef>
                <a:spcPts val="0"/>
              </a:spcBef>
              <a:defRPr/>
            </a:pPr>
            <a:r>
              <a:rPr lang="zh-TW" altLang="en-US" sz="2400" b="1" dirty="0" smtClean="0">
                <a:solidFill>
                  <a:srgbClr val="336600"/>
                </a:solidFill>
                <a:effectLst>
                  <a:outerShdw blurRad="38100" dist="38100" dir="2700000" algn="tl">
                    <a:srgbClr val="C0C0C0"/>
                  </a:outerShdw>
                </a:effectLst>
              </a:rPr>
              <a:t>補休期限</a:t>
            </a:r>
            <a:r>
              <a:rPr lang="zh-TW" altLang="en-US" sz="2400" dirty="0" smtClean="0">
                <a:solidFill>
                  <a:srgbClr val="336600"/>
                </a:solidFill>
                <a:effectLst>
                  <a:outerShdw blurRad="38100" dist="38100" dir="2700000" algn="tl">
                    <a:srgbClr val="C0C0C0"/>
                  </a:outerShdw>
                </a:effectLst>
              </a:rPr>
              <a:t>是多久？</a:t>
            </a:r>
            <a:endParaRPr lang="en-US" altLang="zh-TW" sz="2400" dirty="0" smtClean="0">
              <a:solidFill>
                <a:srgbClr val="336600"/>
              </a:solidFill>
              <a:effectLst>
                <a:outerShdw blurRad="38100" dist="38100" dir="2700000" algn="tl">
                  <a:srgbClr val="C0C0C0"/>
                </a:outerShdw>
              </a:effectLst>
            </a:endParaRPr>
          </a:p>
          <a:p>
            <a:pPr>
              <a:lnSpc>
                <a:spcPts val="1200"/>
              </a:lnSpc>
              <a:spcBef>
                <a:spcPts val="0"/>
              </a:spcBef>
              <a:defRPr/>
            </a:pPr>
            <a:endParaRPr lang="zh-TW" altLang="en-US" sz="2400" b="1" dirty="0">
              <a:solidFill>
                <a:srgbClr val="336600"/>
              </a:solidFill>
              <a:effectLst>
                <a:outerShdw blurRad="38100" dist="38100" dir="2700000" algn="tl">
                  <a:srgbClr val="C0C0C0"/>
                </a:outerShdw>
              </a:effectLst>
            </a:endParaRPr>
          </a:p>
        </p:txBody>
      </p:sp>
      <p:sp>
        <p:nvSpPr>
          <p:cNvPr id="11" name="橢圓 10"/>
          <p:cNvSpPr/>
          <p:nvPr/>
        </p:nvSpPr>
        <p:spPr bwMode="auto">
          <a:xfrm>
            <a:off x="6786578" y="2357430"/>
            <a:ext cx="1285884" cy="571504"/>
          </a:xfrm>
          <a:prstGeom prst="ellipse">
            <a:avLst/>
          </a:prstGeom>
          <a:noFill/>
          <a:ln cmpd="dbl">
            <a:solidFill>
              <a:srgbClr val="0000FF"/>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eaLnBrk="0" hangingPunct="0">
              <a:defRPr/>
            </a:pPr>
            <a:endParaRPr kumimoji="0" lang="zh-TW" altLang="en-US" sz="2400" dirty="0">
              <a:solidFill>
                <a:schemeClr val="bg1"/>
              </a:solidFill>
              <a:latin typeface="標楷體" pitchFamily="65" charset="-120"/>
              <a:ea typeface="標楷體" pitchFamily="65" charset="-120"/>
            </a:endParaRPr>
          </a:p>
        </p:txBody>
      </p:sp>
    </p:spTree>
    <p:extLst>
      <p:ext uri="{BB962C8B-B14F-4D97-AF65-F5344CB8AC3E}">
        <p14:creationId xmlns:p14="http://schemas.microsoft.com/office/powerpoint/2010/main" xmlns="" val="54718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strVal val="#ppt_h"/>
                                          </p:val>
                                        </p:tav>
                                        <p:tav tm="100000">
                                          <p:val>
                                            <p:strVal val="#ppt_h"/>
                                          </p:val>
                                        </p:tav>
                                      </p:tavLst>
                                    </p:anim>
                                  </p:childTnLst>
                                </p:cTn>
                              </p:par>
                              <p:par>
                                <p:cTn id="14" presetID="6" presetClass="entr" presetSubtype="32" fill="hold" nodeType="withEffect">
                                  <p:stCondLst>
                                    <p:cond delay="0"/>
                                  </p:stCondLst>
                                  <p:childTnLst>
                                    <p:set>
                                      <p:cBhvr>
                                        <p:cTn id="15" dur="1" fill="hold">
                                          <p:stCondLst>
                                            <p:cond delay="0"/>
                                          </p:stCondLst>
                                        </p:cTn>
                                        <p:tgtEl>
                                          <p:spTgt spid="174081"/>
                                        </p:tgtEl>
                                        <p:attrNameLst>
                                          <p:attrName>style.visibility</p:attrName>
                                        </p:attrNameLst>
                                      </p:cBhvr>
                                      <p:to>
                                        <p:strVal val="visible"/>
                                      </p:to>
                                    </p:set>
                                    <p:animEffect transition="in" filter="circle(out)">
                                      <p:cBhvr>
                                        <p:cTn id="16" dur="500"/>
                                        <p:tgtEl>
                                          <p:spTgt spid="174081"/>
                                        </p:tgtEl>
                                      </p:cBhvr>
                                    </p:animEffec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1000"/>
                            </p:stCondLst>
                            <p:childTnLst>
                              <p:par>
                                <p:cTn id="21" presetID="17" presetClass="entr" presetSubtype="1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圖片 4"/>
          <p:cNvPicPr/>
          <p:nvPr/>
        </p:nvPicPr>
        <p:blipFill>
          <a:blip r:embed="rId2"/>
          <a:srcRect l="12641" t="18599" r="27944" b="25845"/>
          <a:stretch>
            <a:fillRect/>
          </a:stretch>
        </p:blipFill>
        <p:spPr bwMode="auto">
          <a:xfrm>
            <a:off x="0" y="714356"/>
            <a:ext cx="7500958" cy="4572032"/>
          </a:xfrm>
          <a:prstGeom prst="rect">
            <a:avLst/>
          </a:prstGeom>
          <a:noFill/>
          <a:ln w="9525">
            <a:noFill/>
            <a:miter lim="800000"/>
            <a:headEnd/>
            <a:tailEnd/>
          </a:ln>
        </p:spPr>
      </p:pic>
      <p:pic>
        <p:nvPicPr>
          <p:cNvPr id="236549" name="Picture 5"/>
          <p:cNvPicPr>
            <a:picLocks noChangeAspect="1" noChangeArrowheads="1"/>
          </p:cNvPicPr>
          <p:nvPr/>
        </p:nvPicPr>
        <p:blipFill>
          <a:blip r:embed="rId3"/>
          <a:srcRect/>
          <a:stretch>
            <a:fillRect/>
          </a:stretch>
        </p:blipFill>
        <p:spPr bwMode="auto">
          <a:xfrm>
            <a:off x="2214546" y="2714620"/>
            <a:ext cx="5143536" cy="1242400"/>
          </a:xfrm>
          <a:prstGeom prst="rect">
            <a:avLst/>
          </a:prstGeom>
          <a:noFill/>
          <a:ln w="9525">
            <a:noFill/>
            <a:miter lim="800000"/>
            <a:headEnd/>
            <a:tailEnd/>
          </a:ln>
          <a:effectLst/>
        </p:spPr>
      </p:pic>
    </p:spTree>
    <p:extLst>
      <p:ext uri="{BB962C8B-B14F-4D97-AF65-F5344CB8AC3E}">
        <p14:creationId xmlns:p14="http://schemas.microsoft.com/office/powerpoint/2010/main" xmlns="" val="547184532"/>
      </p:ext>
    </p:extLst>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eaVert" wrap="square" lIns="91423" tIns="45711" rIns="91423" bIns="45711" numCol="1" anchor="t" anchorCtr="0" compatLnSpc="1">
        <a:prstTxWarp prst="textNoShape">
          <a:avLst/>
        </a:prstTxWarp>
        <a:spAutoFit/>
      </a:bodyPr>
      <a:lstStyle>
        <a:defPPr marL="0" marR="0" indent="0" algn="ctr" defTabSz="817563" rtl="0" eaLnBrk="1" fontAlgn="base" latinLnBrk="0" hangingPunct="1">
          <a:lnSpc>
            <a:spcPct val="100000"/>
          </a:lnSpc>
          <a:spcBef>
            <a:spcPct val="0"/>
          </a:spcBef>
          <a:spcAft>
            <a:spcPct val="0"/>
          </a:spcAft>
          <a:buClrTx/>
          <a:buSzTx/>
          <a:buFontTx/>
          <a:buNone/>
          <a:tabLst/>
          <a:defRPr kumimoji="1" lang="zh-TW" altLang="en-US" sz="1700" b="1" i="0" u="none" strike="noStrike" cap="none" normalizeH="0" baseline="0" smtClean="0">
            <a:ln>
              <a:noFill/>
            </a:ln>
            <a:solidFill>
              <a:schemeClr val="tx1"/>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eaVert" wrap="square" lIns="91423" tIns="45711" rIns="91423" bIns="45711" numCol="1" anchor="t" anchorCtr="0" compatLnSpc="1">
        <a:prstTxWarp prst="textNoShape">
          <a:avLst/>
        </a:prstTxWarp>
        <a:spAutoFit/>
      </a:bodyPr>
      <a:lstStyle>
        <a:defPPr marL="0" marR="0" indent="0" algn="ctr" defTabSz="817563" rtl="0" eaLnBrk="1" fontAlgn="base" latinLnBrk="0" hangingPunct="1">
          <a:lnSpc>
            <a:spcPct val="100000"/>
          </a:lnSpc>
          <a:spcBef>
            <a:spcPct val="0"/>
          </a:spcBef>
          <a:spcAft>
            <a:spcPct val="0"/>
          </a:spcAft>
          <a:buClrTx/>
          <a:buSzTx/>
          <a:buFontTx/>
          <a:buNone/>
          <a:tabLst/>
          <a:defRPr kumimoji="1" lang="zh-TW" altLang="en-US" sz="1700" b="1" i="0" u="none" strike="noStrike" cap="none" normalizeH="0" baseline="0" smtClean="0">
            <a:ln>
              <a:noFill/>
            </a:ln>
            <a:solidFill>
              <a:schemeClr val="tx1"/>
            </a:solidFill>
            <a:effectLst/>
            <a:latin typeface="Times New Roman" pitchFamily="18" charset="0"/>
            <a:ea typeface="標楷體" pitchFamily="65"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7052</TotalTime>
  <Words>1589</Words>
  <Application>Microsoft Office PowerPoint</Application>
  <PresentationFormat>如螢幕大小 (4:3)</PresentationFormat>
  <Paragraphs>314</Paragraphs>
  <Slides>34</Slides>
  <Notes>3</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34</vt:i4>
      </vt:variant>
    </vt:vector>
  </HeadingPairs>
  <TitlesOfParts>
    <vt:vector size="36" baseType="lpstr">
      <vt:lpstr>預設簡報設計</vt:lpstr>
      <vt:lpstr>圖片</vt:lpstr>
      <vt:lpstr>一例一休再修法勞檢實務研討</vt:lpstr>
      <vt:lpstr>講師簡介    吳 信 昇</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1=例假;2=休息日;3=國定假日;4=特休;5=免出勤日</vt:lpstr>
      <vt:lpstr>投影片 19</vt:lpstr>
      <vt:lpstr>投影片 20</vt:lpstr>
      <vt:lpstr>投影片 21</vt:lpstr>
      <vt:lpstr>投影片 22</vt:lpstr>
      <vt:lpstr>投影片 23</vt:lpstr>
      <vt:lpstr>投影片 24</vt:lpstr>
      <vt:lpstr>投影片 25</vt:lpstr>
      <vt:lpstr>投影片 26</vt:lpstr>
      <vt:lpstr>投影片 27</vt:lpstr>
      <vt:lpstr>投影片 28</vt:lpstr>
      <vt:lpstr>投影片 29</vt:lpstr>
      <vt:lpstr>投影片 30</vt:lpstr>
      <vt:lpstr>投影片 31</vt:lpstr>
      <vt:lpstr>投影片 32</vt:lpstr>
      <vt:lpstr>  歡迎聯繫與交流</vt:lpstr>
      <vt:lpstr>投影片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WIN8</dc:creator>
  <cp:lastModifiedBy>msn</cp:lastModifiedBy>
  <cp:revision>590</cp:revision>
  <cp:lastPrinted>1601-01-01T00:00:00Z</cp:lastPrinted>
  <dcterms:created xsi:type="dcterms:W3CDTF">1601-01-01T00:00:00Z</dcterms:created>
  <dcterms:modified xsi:type="dcterms:W3CDTF">2018-04-26T13:09:44Z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